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Montserrat" charset="1" panose="00000500000000000000"/>
      <p:regular r:id="rId14"/>
    </p:embeddedFont>
    <p:embeddedFont>
      <p:font typeface="Montserrat Bold" charset="1" panose="00000800000000000000"/>
      <p:regular r:id="rId15"/>
    </p:embeddedFont>
    <p:embeddedFont>
      <p:font typeface="Montserrat Italics" charset="1" panose="00000500000000000000"/>
      <p:regular r:id="rId16"/>
    </p:embeddedFont>
    <p:embeddedFont>
      <p:font typeface="Montserrat Bold Italics" charset="1" panose="00000800000000000000"/>
      <p:regular r:id="rId17"/>
    </p:embeddedFont>
    <p:embeddedFont>
      <p:font typeface="Montserrat Thin" charset="1" panose="00000300000000000000"/>
      <p:regular r:id="rId18"/>
    </p:embeddedFont>
    <p:embeddedFont>
      <p:font typeface="Montserrat Thin Italics" charset="1" panose="00000300000000000000"/>
      <p:regular r:id="rId19"/>
    </p:embeddedFont>
    <p:embeddedFont>
      <p:font typeface="Montserrat Extra-Light" charset="1" panose="00000300000000000000"/>
      <p:regular r:id="rId20"/>
    </p:embeddedFont>
    <p:embeddedFont>
      <p:font typeface="Montserrat Extra-Light Italics" charset="1" panose="00000300000000000000"/>
      <p:regular r:id="rId21"/>
    </p:embeddedFont>
    <p:embeddedFont>
      <p:font typeface="Montserrat Light" charset="1" panose="00000400000000000000"/>
      <p:regular r:id="rId22"/>
    </p:embeddedFont>
    <p:embeddedFont>
      <p:font typeface="Montserrat Light Italics" charset="1" panose="00000400000000000000"/>
      <p:regular r:id="rId23"/>
    </p:embeddedFont>
    <p:embeddedFont>
      <p:font typeface="Montserrat Medium" charset="1" panose="00000600000000000000"/>
      <p:regular r:id="rId24"/>
    </p:embeddedFont>
    <p:embeddedFont>
      <p:font typeface="Montserrat Medium Italics" charset="1" panose="00000600000000000000"/>
      <p:regular r:id="rId25"/>
    </p:embeddedFont>
    <p:embeddedFont>
      <p:font typeface="Montserrat Semi-Bold" charset="1" panose="00000700000000000000"/>
      <p:regular r:id="rId26"/>
    </p:embeddedFont>
    <p:embeddedFont>
      <p:font typeface="Montserrat Semi-Bold Italics" charset="1" panose="00000700000000000000"/>
      <p:regular r:id="rId27"/>
    </p:embeddedFont>
    <p:embeddedFont>
      <p:font typeface="Montserrat Ultra-Bold" charset="1" panose="00000900000000000000"/>
      <p:regular r:id="rId28"/>
    </p:embeddedFont>
    <p:embeddedFont>
      <p:font typeface="Montserrat Ultra-Bold Italics" charset="1" panose="00000900000000000000"/>
      <p:regular r:id="rId29"/>
    </p:embeddedFont>
    <p:embeddedFont>
      <p:font typeface="Montserrat Heavy" charset="1" panose="00000A00000000000000"/>
      <p:regular r:id="rId30"/>
    </p:embeddedFont>
    <p:embeddedFont>
      <p:font typeface="Montserrat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slides/slide36.xml" Type="http://schemas.openxmlformats.org/officeDocument/2006/relationships/slide"/><Relationship Id="rId68" Target="slides/slide37.xml" Type="http://schemas.openxmlformats.org/officeDocument/2006/relationships/slide"/><Relationship Id="rId69" Target="slides/slide38.xml" Type="http://schemas.openxmlformats.org/officeDocument/2006/relationships/slide"/><Relationship Id="rId7" Target="fonts/font7.fntdata" Type="http://schemas.openxmlformats.org/officeDocument/2006/relationships/font"/><Relationship Id="rId70" Target="slides/slide39.xml" Type="http://schemas.openxmlformats.org/officeDocument/2006/relationships/slide"/><Relationship Id="rId71" Target="slides/slide40.xml" Type="http://schemas.openxmlformats.org/officeDocument/2006/relationships/slide"/><Relationship Id="rId72" Target="slides/slide41.xml" Type="http://schemas.openxmlformats.org/officeDocument/2006/relationships/slide"/><Relationship Id="rId73" Target="slides/slide42.xml" Type="http://schemas.openxmlformats.org/officeDocument/2006/relationships/slide"/><Relationship Id="rId74" Target="slides/slide43.xml" Type="http://schemas.openxmlformats.org/officeDocument/2006/relationships/slide"/><Relationship Id="rId75" Target="slides/slide44.xml" Type="http://schemas.openxmlformats.org/officeDocument/2006/relationships/slide"/><Relationship Id="rId76" Target="slides/slide45.xml" Type="http://schemas.openxmlformats.org/officeDocument/2006/relationships/slide"/><Relationship Id="rId77" Target="slides/slide46.xml" Type="http://schemas.openxmlformats.org/officeDocument/2006/relationships/slide"/><Relationship Id="rId78" Target="slides/slide47.xml" Type="http://schemas.openxmlformats.org/officeDocument/2006/relationships/slide"/><Relationship Id="rId79" Target="slides/slide4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gif"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4.png" Type="http://schemas.openxmlformats.org/officeDocument/2006/relationships/image"/><Relationship Id="rId15" Target="../media/image65.svg" Type="http://schemas.openxmlformats.org/officeDocument/2006/relationships/image"/><Relationship Id="rId16" Target="../media/image66.png" Type="http://schemas.openxmlformats.org/officeDocument/2006/relationships/image"/><Relationship Id="rId17" Target="../media/image67.sv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 Id="rId6" Target="../media/image60.png" Type="http://schemas.openxmlformats.org/officeDocument/2006/relationships/image"/><Relationship Id="rId7" Target="../media/image61.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7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7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3.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7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12" Target="../media/image19.png" Type="http://schemas.openxmlformats.org/officeDocument/2006/relationships/image"/><Relationship Id="rId13"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7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7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21.png" Type="http://schemas.openxmlformats.org/officeDocument/2006/relationships/image"/><Relationship Id="rId15" Target="../media/image22.svg" Type="http://schemas.openxmlformats.org/officeDocument/2006/relationships/image"/><Relationship Id="rId16" Target="https://docs.google.com/document/d/1F3SXy2HkR5qC4WLFWAuAvPxIcaeo1lmme698-1iunm4/edit#heading=h.jsdqziyy63j2" TargetMode="External" Type="http://schemas.openxmlformats.org/officeDocument/2006/relationships/hyperlink"/><Relationship Id="rId17" Target="https://docs.google.com/document/d/1F3SXy2HkR5qC4WLFWAuAvPxIcaeo1lmme698-1iunm4/edit#heading=h.4wcad45qm17t" TargetMode="External" Type="http://schemas.openxmlformats.org/officeDocument/2006/relationships/hyperlink"/><Relationship Id="rId18" Target="https://docs.google.com/document/d/1F3SXy2HkR5qC4WLFWAuAvPxIcaeo1lmme698-1iunm4/edit#heading=h.q50ia46rku5g"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78.png" Type="http://schemas.openxmlformats.org/officeDocument/2006/relationships/image"/><Relationship Id="rId13" Target="../media/image79.png" Type="http://schemas.openxmlformats.org/officeDocument/2006/relationships/image"/><Relationship Id="rId14" Target="../media/image80.png" Type="http://schemas.openxmlformats.org/officeDocument/2006/relationships/image"/><Relationship Id="rId15" Target="../media/image8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8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8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84.png" Type="http://schemas.openxmlformats.org/officeDocument/2006/relationships/image"/><Relationship Id="rId13" Target="../media/image85.png" Type="http://schemas.openxmlformats.org/officeDocument/2006/relationships/image"/><Relationship Id="rId14" Target="../media/image8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8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8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9.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92.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3.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4.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5.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6.pn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7.pn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98.png" Type="http://schemas.openxmlformats.org/officeDocument/2006/relationships/image"/><Relationship Id="rId9" Target="../media/image99.pn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00.png" Type="http://schemas.openxmlformats.org/officeDocument/2006/relationships/image"/><Relationship Id="rId9" Target="../media/image10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png" Type="http://schemas.openxmlformats.org/officeDocument/2006/relationships/image"/><Relationship Id="rId12" Target="../media/image4.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2.pn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03.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6.png" Type="http://schemas.openxmlformats.org/officeDocument/2006/relationships/image"/><Relationship Id="rId3" Target="../media/image107.png" Type="http://schemas.openxmlformats.org/officeDocument/2006/relationships/image"/><Relationship Id="rId4" Target="../media/image108.png" Type="http://schemas.openxmlformats.org/officeDocument/2006/relationships/image"/><Relationship Id="rId5" Target="../media/image109.pn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0.png" Type="http://schemas.openxmlformats.org/officeDocument/2006/relationships/image"/><Relationship Id="rId11" Target="../media/image1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14" Target="../media/image15.png" Type="http://schemas.openxmlformats.org/officeDocument/2006/relationships/image"/><Relationship Id="rId15" Target="../media/image16.svg" Type="http://schemas.openxmlformats.org/officeDocument/2006/relationships/image"/><Relationship Id="rId16" Target="../media/image114.png" Type="http://schemas.openxmlformats.org/officeDocument/2006/relationships/image"/><Relationship Id="rId17" Target="../media/image1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104.png" Type="http://schemas.openxmlformats.org/officeDocument/2006/relationships/image"/><Relationship Id="rId7" Target="../media/image105.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https://vi.wikipedia.org/wiki/%C4%90a_n%E1%BB%81n_t%E1%BA%A3ng" TargetMode="External" Type="http://schemas.openxmlformats.org/officeDocument/2006/relationships/hyperlink"/><Relationship Id="rId15" Target="https://www.gamedeveloper.com/business/game-engines-on-steam-the-definitive-breakdown" TargetMode="External" Type="http://schemas.openxmlformats.org/officeDocument/2006/relationships/hyperlink"/><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4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6.png" Type="http://schemas.openxmlformats.org/officeDocument/2006/relationships/image"/><Relationship Id="rId9" Target="../media/image4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49.pn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 Id="rId9" Target="../media/image5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gif"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9760" y="5550984"/>
            <a:ext cx="8624808" cy="1474058"/>
          </a:xfrm>
          <a:custGeom>
            <a:avLst/>
            <a:gdLst/>
            <a:ahLst/>
            <a:cxnLst/>
            <a:rect r="r" b="b" t="t" l="l"/>
            <a:pathLst>
              <a:path h="1474058" w="8624808">
                <a:moveTo>
                  <a:pt x="0" y="0"/>
                </a:moveTo>
                <a:lnTo>
                  <a:pt x="8624808" y="0"/>
                </a:lnTo>
                <a:lnTo>
                  <a:pt x="8624808" y="1474058"/>
                </a:lnTo>
                <a:lnTo>
                  <a:pt x="0" y="14740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9526525" y="-9688836"/>
            <a:ext cx="15976849" cy="159768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1410138" y="355567"/>
            <a:ext cx="4936169" cy="1202630"/>
          </a:xfrm>
          <a:custGeom>
            <a:avLst/>
            <a:gdLst/>
            <a:ahLst/>
            <a:cxnLst/>
            <a:rect r="r" b="b" t="t" l="l"/>
            <a:pathLst>
              <a:path h="1202630" w="4936169">
                <a:moveTo>
                  <a:pt x="0" y="0"/>
                </a:moveTo>
                <a:lnTo>
                  <a:pt x="4936169" y="0"/>
                </a:lnTo>
                <a:lnTo>
                  <a:pt x="4936169" y="1202630"/>
                </a:lnTo>
                <a:lnTo>
                  <a:pt x="0" y="12026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910616" y="2397630"/>
            <a:ext cx="6689788" cy="1143346"/>
          </a:xfrm>
          <a:custGeom>
            <a:avLst/>
            <a:gdLst/>
            <a:ahLst/>
            <a:cxnLst/>
            <a:rect r="r" b="b" t="t" l="l"/>
            <a:pathLst>
              <a:path h="1143346" w="6689788">
                <a:moveTo>
                  <a:pt x="0" y="0"/>
                </a:moveTo>
                <a:lnTo>
                  <a:pt x="6689788" y="0"/>
                </a:lnTo>
                <a:lnTo>
                  <a:pt x="6689788" y="1143346"/>
                </a:lnTo>
                <a:lnTo>
                  <a:pt x="0" y="1143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599976" y="7299564"/>
            <a:ext cx="533895" cy="1334738"/>
          </a:xfrm>
          <a:custGeom>
            <a:avLst/>
            <a:gdLst/>
            <a:ahLst/>
            <a:cxnLst/>
            <a:rect r="r" b="b" t="t" l="l"/>
            <a:pathLst>
              <a:path h="1334738" w="533895">
                <a:moveTo>
                  <a:pt x="0" y="0"/>
                </a:moveTo>
                <a:lnTo>
                  <a:pt x="533896" y="0"/>
                </a:lnTo>
                <a:lnTo>
                  <a:pt x="533896" y="1334738"/>
                </a:lnTo>
                <a:lnTo>
                  <a:pt x="0" y="13347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517401" y="4257782"/>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586370" y="626763"/>
            <a:ext cx="1345859" cy="1770867"/>
          </a:xfrm>
          <a:custGeom>
            <a:avLst/>
            <a:gdLst/>
            <a:ahLst/>
            <a:cxnLst/>
            <a:rect r="r" b="b" t="t" l="l"/>
            <a:pathLst>
              <a:path h="1770867" w="1345859">
                <a:moveTo>
                  <a:pt x="0" y="0"/>
                </a:moveTo>
                <a:lnTo>
                  <a:pt x="1345860" y="0"/>
                </a:lnTo>
                <a:lnTo>
                  <a:pt x="1345860" y="1770867"/>
                </a:lnTo>
                <a:lnTo>
                  <a:pt x="0" y="177086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6801991" y="5909042"/>
            <a:ext cx="1425917" cy="2781044"/>
          </a:xfrm>
          <a:custGeom>
            <a:avLst/>
            <a:gdLst/>
            <a:ahLst/>
            <a:cxnLst/>
            <a:rect r="r" b="b" t="t" l="l"/>
            <a:pathLst>
              <a:path h="2781044" w="1425917">
                <a:moveTo>
                  <a:pt x="0" y="0"/>
                </a:moveTo>
                <a:lnTo>
                  <a:pt x="1425917" y="0"/>
                </a:lnTo>
                <a:lnTo>
                  <a:pt x="1425917" y="2781044"/>
                </a:lnTo>
                <a:lnTo>
                  <a:pt x="0" y="27810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4133872" y="5419661"/>
            <a:ext cx="3381078" cy="3270424"/>
          </a:xfrm>
          <a:custGeom>
            <a:avLst/>
            <a:gdLst/>
            <a:ahLst/>
            <a:cxnLst/>
            <a:rect r="r" b="b" t="t" l="l"/>
            <a:pathLst>
              <a:path h="3270424" w="3381078">
                <a:moveTo>
                  <a:pt x="0" y="0"/>
                </a:moveTo>
                <a:lnTo>
                  <a:pt x="3381077" y="0"/>
                </a:lnTo>
                <a:lnTo>
                  <a:pt x="3381077" y="3270425"/>
                </a:lnTo>
                <a:lnTo>
                  <a:pt x="0" y="32704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2455592" y="5577546"/>
            <a:ext cx="1624849" cy="3169031"/>
          </a:xfrm>
          <a:custGeom>
            <a:avLst/>
            <a:gdLst/>
            <a:ahLst/>
            <a:cxnLst/>
            <a:rect r="r" b="b" t="t" l="l"/>
            <a:pathLst>
              <a:path h="3169031" w="1624849">
                <a:moveTo>
                  <a:pt x="0" y="0"/>
                </a:moveTo>
                <a:lnTo>
                  <a:pt x="1624849" y="0"/>
                </a:lnTo>
                <a:lnTo>
                  <a:pt x="1624849" y="3169031"/>
                </a:lnTo>
                <a:lnTo>
                  <a:pt x="0" y="31690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2455592" y="2436874"/>
            <a:ext cx="13329923" cy="1368424"/>
          </a:xfrm>
          <a:prstGeom prst="rect">
            <a:avLst/>
          </a:prstGeom>
        </p:spPr>
        <p:txBody>
          <a:bodyPr anchor="t" rtlCol="false" tIns="0" lIns="0" bIns="0" rIns="0">
            <a:spAutoFit/>
          </a:bodyPr>
          <a:lstStyle/>
          <a:p>
            <a:pPr algn="ctr">
              <a:lnSpc>
                <a:spcPts val="11200"/>
              </a:lnSpc>
            </a:pPr>
            <a:r>
              <a:rPr lang="en-US" sz="8000">
                <a:solidFill>
                  <a:srgbClr val="2E1B5B"/>
                </a:solidFill>
                <a:latin typeface="Montserrat Bold"/>
              </a:rPr>
              <a:t>RUN OR DIE</a:t>
            </a:r>
          </a:p>
        </p:txBody>
      </p:sp>
      <p:sp>
        <p:nvSpPr>
          <p:cNvPr name="Freeform 19" id="19"/>
          <p:cNvSpPr/>
          <p:nvPr/>
        </p:nvSpPr>
        <p:spPr>
          <a:xfrm flipH="false" flipV="false" rot="0">
            <a:off x="4430654" y="7382174"/>
            <a:ext cx="737982" cy="737982"/>
          </a:xfrm>
          <a:custGeom>
            <a:avLst/>
            <a:gdLst/>
            <a:ahLst/>
            <a:cxnLst/>
            <a:rect r="r" b="b" t="t" l="l"/>
            <a:pathLst>
              <a:path h="737982" w="737982">
                <a:moveTo>
                  <a:pt x="0" y="0"/>
                </a:moveTo>
                <a:lnTo>
                  <a:pt x="737981" y="0"/>
                </a:lnTo>
                <a:lnTo>
                  <a:pt x="737981" y="737982"/>
                </a:lnTo>
                <a:lnTo>
                  <a:pt x="0" y="73798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1914503" y="7382174"/>
            <a:ext cx="748490" cy="748490"/>
          </a:xfrm>
          <a:custGeom>
            <a:avLst/>
            <a:gdLst/>
            <a:ahLst/>
            <a:cxnLst/>
            <a:rect r="r" b="b" t="t" l="l"/>
            <a:pathLst>
              <a:path h="748490" w="748490">
                <a:moveTo>
                  <a:pt x="0" y="0"/>
                </a:moveTo>
                <a:lnTo>
                  <a:pt x="748490" y="0"/>
                </a:lnTo>
                <a:lnTo>
                  <a:pt x="748490" y="748489"/>
                </a:lnTo>
                <a:lnTo>
                  <a:pt x="0" y="7484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6153410" y="6340136"/>
            <a:ext cx="1264700" cy="2349949"/>
          </a:xfrm>
          <a:custGeom>
            <a:avLst/>
            <a:gdLst/>
            <a:ahLst/>
            <a:cxnLst/>
            <a:rect r="r" b="b" t="t" l="l"/>
            <a:pathLst>
              <a:path h="2349949" w="1264700">
                <a:moveTo>
                  <a:pt x="0" y="0"/>
                </a:moveTo>
                <a:lnTo>
                  <a:pt x="1264700" y="0"/>
                </a:lnTo>
                <a:lnTo>
                  <a:pt x="1264700" y="2349950"/>
                </a:lnTo>
                <a:lnTo>
                  <a:pt x="0" y="23499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2" id="22"/>
          <p:cNvSpPr txBox="true"/>
          <p:nvPr/>
        </p:nvSpPr>
        <p:spPr>
          <a:xfrm rot="0">
            <a:off x="2198091" y="4033898"/>
            <a:ext cx="13891818" cy="514350"/>
          </a:xfrm>
          <a:prstGeom prst="rect">
            <a:avLst/>
          </a:prstGeom>
        </p:spPr>
        <p:txBody>
          <a:bodyPr anchor="t" rtlCol="false" tIns="0" lIns="0" bIns="0" rIns="0">
            <a:spAutoFit/>
          </a:bodyPr>
          <a:lstStyle/>
          <a:p>
            <a:pPr algn="ctr">
              <a:lnSpc>
                <a:spcPts val="4200"/>
              </a:lnSpc>
            </a:pPr>
            <a:r>
              <a:rPr lang="en-US" sz="3000">
                <a:solidFill>
                  <a:srgbClr val="2E1B5B"/>
                </a:solidFill>
                <a:latin typeface="Montserrat Bold"/>
              </a:rPr>
              <a:t>BÁO CÁO CUỐI KỲ MÔN LẬP TRÌNH GAME CƠ BẢN</a:t>
            </a:r>
          </a:p>
        </p:txBody>
      </p:sp>
      <p:sp>
        <p:nvSpPr>
          <p:cNvPr name="TextBox 23" id="23"/>
          <p:cNvSpPr txBox="true"/>
          <p:nvPr/>
        </p:nvSpPr>
        <p:spPr>
          <a:xfrm rot="0">
            <a:off x="2174645" y="1727705"/>
            <a:ext cx="13891818" cy="669925"/>
          </a:xfrm>
          <a:prstGeom prst="rect">
            <a:avLst/>
          </a:prstGeom>
        </p:spPr>
        <p:txBody>
          <a:bodyPr anchor="t" rtlCol="false" tIns="0" lIns="0" bIns="0" rIns="0">
            <a:spAutoFit/>
          </a:bodyPr>
          <a:lstStyle/>
          <a:p>
            <a:pPr algn="ctr">
              <a:lnSpc>
                <a:spcPts val="5599"/>
              </a:lnSpc>
            </a:pPr>
            <a:r>
              <a:rPr lang="en-US" sz="3999">
                <a:solidFill>
                  <a:srgbClr val="2E1B5B"/>
                </a:solidFill>
                <a:latin typeface="Montserrat Bold"/>
              </a:rPr>
              <a:t>NHÓM 6</a:t>
            </a:r>
          </a:p>
        </p:txBody>
      </p:sp>
      <p:sp>
        <p:nvSpPr>
          <p:cNvPr name="TextBox 24" id="24"/>
          <p:cNvSpPr txBox="true"/>
          <p:nvPr/>
        </p:nvSpPr>
        <p:spPr>
          <a:xfrm rot="0">
            <a:off x="5705569" y="5015279"/>
            <a:ext cx="7540854" cy="1397000"/>
          </a:xfrm>
          <a:prstGeom prst="rect">
            <a:avLst/>
          </a:prstGeom>
        </p:spPr>
        <p:txBody>
          <a:bodyPr anchor="t" rtlCol="false" tIns="0" lIns="0" bIns="0" rIns="0">
            <a:spAutoFit/>
          </a:bodyPr>
          <a:lstStyle/>
          <a:p>
            <a:pPr>
              <a:lnSpc>
                <a:spcPts val="2800"/>
              </a:lnSpc>
            </a:pPr>
            <a:r>
              <a:rPr lang="en-US" sz="2000">
                <a:solidFill>
                  <a:srgbClr val="2E1B5B"/>
                </a:solidFill>
                <a:latin typeface="Montserrat"/>
              </a:rPr>
              <a:t>GIẢNG VIÊN:           PHẠM VŨ MINH TÚ</a:t>
            </a:r>
          </a:p>
          <a:p>
            <a:pPr>
              <a:lnSpc>
                <a:spcPts val="2800"/>
              </a:lnSpc>
            </a:pPr>
            <a:r>
              <a:rPr lang="en-US" sz="2000">
                <a:solidFill>
                  <a:srgbClr val="2E1B5B"/>
                </a:solidFill>
                <a:latin typeface="Montserrat"/>
              </a:rPr>
              <a:t>THÀNH VIÊN:          NGUYỄN QUỐC ĐẠT - B20DCPT053 </a:t>
            </a:r>
          </a:p>
          <a:p>
            <a:pPr>
              <a:lnSpc>
                <a:spcPts val="2800"/>
              </a:lnSpc>
            </a:pPr>
            <a:r>
              <a:rPr lang="en-US" sz="2000">
                <a:solidFill>
                  <a:srgbClr val="2E1B5B"/>
                </a:solidFill>
                <a:latin typeface="Montserrat"/>
              </a:rPr>
              <a:t>                                   NGUYỄN VĂN TUẤN - B20DCPT182</a:t>
            </a:r>
          </a:p>
          <a:p>
            <a:pPr>
              <a:lnSpc>
                <a:spcPts val="2800"/>
              </a:lnSpc>
            </a:pPr>
            <a:r>
              <a:rPr lang="en-US" sz="2000">
                <a:solidFill>
                  <a:srgbClr val="2E1B5B"/>
                </a:solidFill>
                <a:latin typeface="Montserrat"/>
              </a:rPr>
              <a:t>                                   NGUYỄN HỒNG NHUNG - B20DCPT150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364811" y="8673126"/>
            <a:ext cx="9326406" cy="1780496"/>
          </a:xfrm>
          <a:custGeom>
            <a:avLst/>
            <a:gdLst/>
            <a:ahLst/>
            <a:cxnLst/>
            <a:rect r="r" b="b" t="t" l="l"/>
            <a:pathLst>
              <a:path h="1780496" w="9326406">
                <a:moveTo>
                  <a:pt x="0" y="0"/>
                </a:moveTo>
                <a:lnTo>
                  <a:pt x="9326405" y="0"/>
                </a:lnTo>
                <a:lnTo>
                  <a:pt x="9326405"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594" y="8673126"/>
            <a:ext cx="9326406" cy="1780496"/>
          </a:xfrm>
          <a:custGeom>
            <a:avLst/>
            <a:gdLst/>
            <a:ahLst/>
            <a:cxnLst/>
            <a:rect r="r" b="b" t="t" l="l"/>
            <a:pathLst>
              <a:path h="1780496" w="9326406">
                <a:moveTo>
                  <a:pt x="0" y="0"/>
                </a:moveTo>
                <a:lnTo>
                  <a:pt x="9326406" y="0"/>
                </a:lnTo>
                <a:lnTo>
                  <a:pt x="9326406"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46724" y="382251"/>
            <a:ext cx="1845639" cy="1988141"/>
          </a:xfrm>
          <a:prstGeom prst="rect">
            <a:avLst/>
          </a:prstGeom>
        </p:spPr>
      </p:pic>
      <p:sp>
        <p:nvSpPr>
          <p:cNvPr name="TextBox 5" id="5"/>
          <p:cNvSpPr txBox="true"/>
          <p:nvPr/>
        </p:nvSpPr>
        <p:spPr>
          <a:xfrm rot="0">
            <a:off x="3901102" y="1300122"/>
            <a:ext cx="10603936" cy="606425"/>
          </a:xfrm>
          <a:prstGeom prst="rect">
            <a:avLst/>
          </a:prstGeom>
        </p:spPr>
        <p:txBody>
          <a:bodyPr anchor="t" rtlCol="false" tIns="0" lIns="0" bIns="0" rIns="0">
            <a:spAutoFit/>
          </a:bodyPr>
          <a:lstStyle/>
          <a:p>
            <a:pPr marL="0" indent="0" lvl="0">
              <a:lnSpc>
                <a:spcPts val="4900"/>
              </a:lnSpc>
              <a:spcBef>
                <a:spcPct val="0"/>
              </a:spcBef>
            </a:pPr>
            <a:r>
              <a:rPr lang="en-US" sz="3500">
                <a:solidFill>
                  <a:srgbClr val="2E1B5B"/>
                </a:solidFill>
                <a:latin typeface="Montserrat Bold"/>
              </a:rPr>
              <a:t>2.4. CÁC THÀNH PHẦN TRONG UNITY ENGINE</a:t>
            </a:r>
          </a:p>
        </p:txBody>
      </p:sp>
      <p:sp>
        <p:nvSpPr>
          <p:cNvPr name="Freeform 6" id="6"/>
          <p:cNvSpPr/>
          <p:nvPr/>
        </p:nvSpPr>
        <p:spPr>
          <a:xfrm flipH="false" flipV="false" rot="0">
            <a:off x="16326323" y="4454191"/>
            <a:ext cx="7315200" cy="1396538"/>
          </a:xfrm>
          <a:custGeom>
            <a:avLst/>
            <a:gdLst/>
            <a:ahLst/>
            <a:cxnLst/>
            <a:rect r="r" b="b" t="t" l="l"/>
            <a:pathLst>
              <a:path h="1396538" w="7315200">
                <a:moveTo>
                  <a:pt x="0" y="0"/>
                </a:moveTo>
                <a:lnTo>
                  <a:pt x="7315200" y="0"/>
                </a:lnTo>
                <a:lnTo>
                  <a:pt x="7315200" y="1396538"/>
                </a:lnTo>
                <a:lnTo>
                  <a:pt x="0" y="1396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088198" y="6793049"/>
            <a:ext cx="1760480" cy="1366773"/>
          </a:xfrm>
          <a:custGeom>
            <a:avLst/>
            <a:gdLst/>
            <a:ahLst/>
            <a:cxnLst/>
            <a:rect r="r" b="b" t="t" l="l"/>
            <a:pathLst>
              <a:path h="1366773" w="1760480">
                <a:moveTo>
                  <a:pt x="0" y="0"/>
                </a:moveTo>
                <a:lnTo>
                  <a:pt x="1760481" y="0"/>
                </a:lnTo>
                <a:lnTo>
                  <a:pt x="1760481" y="1366773"/>
                </a:lnTo>
                <a:lnTo>
                  <a:pt x="0" y="13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35435" y="2167372"/>
            <a:ext cx="7407319" cy="2128256"/>
            <a:chOff x="0" y="0"/>
            <a:chExt cx="16254083" cy="4670090"/>
          </a:xfrm>
        </p:grpSpPr>
        <p:sp>
          <p:nvSpPr>
            <p:cNvPr name="Freeform 9" id="9"/>
            <p:cNvSpPr/>
            <p:nvPr/>
          </p:nvSpPr>
          <p:spPr>
            <a:xfrm flipH="false" flipV="false" rot="0">
              <a:off x="0" y="0"/>
              <a:ext cx="16254082" cy="4670090"/>
            </a:xfrm>
            <a:custGeom>
              <a:avLst/>
              <a:gdLst/>
              <a:ahLst/>
              <a:cxnLst/>
              <a:rect r="r" b="b" t="t" l="l"/>
              <a:pathLst>
                <a:path h="4670090" w="16254082">
                  <a:moveTo>
                    <a:pt x="16254082" y="439420"/>
                  </a:moveTo>
                  <a:lnTo>
                    <a:pt x="16254082" y="2983529"/>
                  </a:lnTo>
                  <a:cubicBezTo>
                    <a:pt x="16254082" y="3226100"/>
                    <a:pt x="16057232" y="3422950"/>
                    <a:pt x="15814663" y="3422950"/>
                  </a:cubicBezTo>
                  <a:lnTo>
                    <a:pt x="1780540" y="3422950"/>
                  </a:lnTo>
                  <a:cubicBezTo>
                    <a:pt x="1925320" y="3849669"/>
                    <a:pt x="2146300" y="4252259"/>
                    <a:pt x="2298700" y="4670090"/>
                  </a:cubicBezTo>
                  <a:cubicBezTo>
                    <a:pt x="2123440" y="4416090"/>
                    <a:pt x="1510030" y="3900469"/>
                    <a:pt x="1162050" y="3422950"/>
                  </a:cubicBezTo>
                  <a:lnTo>
                    <a:pt x="439420" y="3422950"/>
                  </a:lnTo>
                  <a:cubicBezTo>
                    <a:pt x="196850" y="3422950"/>
                    <a:pt x="0" y="3226100"/>
                    <a:pt x="0" y="2983530"/>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10" id="10"/>
          <p:cNvSpPr/>
          <p:nvPr/>
        </p:nvSpPr>
        <p:spPr>
          <a:xfrm flipH="false" flipV="false" rot="0">
            <a:off x="1199287" y="2381202"/>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411897" y="2428827"/>
            <a:ext cx="5749289" cy="104457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Material</a:t>
            </a:r>
            <a:r>
              <a:rPr lang="en-US" sz="2000">
                <a:solidFill>
                  <a:srgbClr val="2E1B5B"/>
                </a:solidFill>
                <a:latin typeface="Montserrat"/>
              </a:rPr>
              <a:t>: xác định cách một đối tượng được hiển thị. Nó chứa thông tin về màu sắc, độ bóng, texture, và các thuộc tính đồ họa khác.</a:t>
            </a:r>
          </a:p>
        </p:txBody>
      </p:sp>
      <p:grpSp>
        <p:nvGrpSpPr>
          <p:cNvPr name="Group 12" id="12"/>
          <p:cNvGrpSpPr/>
          <p:nvPr/>
        </p:nvGrpSpPr>
        <p:grpSpPr>
          <a:xfrm rot="0">
            <a:off x="8680879" y="2167372"/>
            <a:ext cx="8287559" cy="2286164"/>
            <a:chOff x="0" y="0"/>
            <a:chExt cx="18185618" cy="5016591"/>
          </a:xfrm>
        </p:grpSpPr>
        <p:sp>
          <p:nvSpPr>
            <p:cNvPr name="Freeform 13" id="13"/>
            <p:cNvSpPr/>
            <p:nvPr/>
          </p:nvSpPr>
          <p:spPr>
            <a:xfrm flipH="false" flipV="false" rot="0">
              <a:off x="0" y="0"/>
              <a:ext cx="18185619" cy="5016591"/>
            </a:xfrm>
            <a:custGeom>
              <a:avLst/>
              <a:gdLst/>
              <a:ahLst/>
              <a:cxnLst/>
              <a:rect r="r" b="b" t="t" l="l"/>
              <a:pathLst>
                <a:path h="5016591" w="18185619">
                  <a:moveTo>
                    <a:pt x="18185619" y="439420"/>
                  </a:moveTo>
                  <a:lnTo>
                    <a:pt x="18185619" y="3330031"/>
                  </a:lnTo>
                  <a:cubicBezTo>
                    <a:pt x="18185619" y="3572601"/>
                    <a:pt x="17988769" y="3769451"/>
                    <a:pt x="17746197" y="3769451"/>
                  </a:cubicBezTo>
                  <a:lnTo>
                    <a:pt x="1780540" y="3769451"/>
                  </a:lnTo>
                  <a:cubicBezTo>
                    <a:pt x="1925320" y="4196171"/>
                    <a:pt x="2146300" y="4598761"/>
                    <a:pt x="2298700" y="5016591"/>
                  </a:cubicBezTo>
                  <a:cubicBezTo>
                    <a:pt x="2123440" y="4762591"/>
                    <a:pt x="1510030" y="4246971"/>
                    <a:pt x="1162050" y="3769451"/>
                  </a:cubicBezTo>
                  <a:lnTo>
                    <a:pt x="439420" y="3769451"/>
                  </a:lnTo>
                  <a:cubicBezTo>
                    <a:pt x="196850" y="3769451"/>
                    <a:pt x="0" y="3572601"/>
                    <a:pt x="0" y="3330032"/>
                  </a:cubicBezTo>
                  <a:lnTo>
                    <a:pt x="0" y="439420"/>
                  </a:lnTo>
                  <a:cubicBezTo>
                    <a:pt x="0" y="196850"/>
                    <a:pt x="196850" y="0"/>
                    <a:pt x="439420" y="0"/>
                  </a:cubicBezTo>
                  <a:lnTo>
                    <a:pt x="17746197" y="0"/>
                  </a:lnTo>
                  <a:cubicBezTo>
                    <a:pt x="17988769" y="0"/>
                    <a:pt x="18185619" y="196850"/>
                    <a:pt x="18185619" y="439420"/>
                  </a:cubicBezTo>
                  <a:close/>
                </a:path>
              </a:pathLst>
            </a:custGeom>
            <a:solidFill>
              <a:srgbClr val="F0F9FF"/>
            </a:solidFill>
          </p:spPr>
        </p:sp>
      </p:grpSp>
      <p:sp>
        <p:nvSpPr>
          <p:cNvPr name="Freeform 14" id="14"/>
          <p:cNvSpPr/>
          <p:nvPr/>
        </p:nvSpPr>
        <p:spPr>
          <a:xfrm flipH="false" flipV="false" rot="0">
            <a:off x="8961594" y="2424064"/>
            <a:ext cx="970188" cy="970188"/>
          </a:xfrm>
          <a:custGeom>
            <a:avLst/>
            <a:gdLst/>
            <a:ahLst/>
            <a:cxnLst/>
            <a:rect r="r" b="b" t="t" l="l"/>
            <a:pathLst>
              <a:path h="970188" w="970188">
                <a:moveTo>
                  <a:pt x="0" y="0"/>
                </a:moveTo>
                <a:lnTo>
                  <a:pt x="970189" y="0"/>
                </a:lnTo>
                <a:lnTo>
                  <a:pt x="970189" y="970189"/>
                </a:lnTo>
                <a:lnTo>
                  <a:pt x="0" y="9701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174205" y="2471689"/>
            <a:ext cx="6470364" cy="1397000"/>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Shader</a:t>
            </a:r>
            <a:r>
              <a:rPr lang="en-US" sz="2000">
                <a:solidFill>
                  <a:srgbClr val="2E1B5B"/>
                </a:solidFill>
                <a:latin typeface="Montserrat"/>
              </a:rPr>
              <a:t>: là một đoạn mã được sử dụng để xác định cách mà vật liệu phản ánh ánh sáng và màu sắc. Nó có thể tùy chỉnh đồ họa của vật liệu.</a:t>
            </a:r>
          </a:p>
          <a:p>
            <a:pPr algn="just">
              <a:lnSpc>
                <a:spcPts val="2800"/>
              </a:lnSpc>
              <a:spcBef>
                <a:spcPct val="0"/>
              </a:spcBef>
            </a:pPr>
          </a:p>
        </p:txBody>
      </p:sp>
      <p:grpSp>
        <p:nvGrpSpPr>
          <p:cNvPr name="Group 16" id="16"/>
          <p:cNvGrpSpPr/>
          <p:nvPr/>
        </p:nvGrpSpPr>
        <p:grpSpPr>
          <a:xfrm rot="0">
            <a:off x="1028700" y="4390878"/>
            <a:ext cx="7407319" cy="2402171"/>
            <a:chOff x="0" y="0"/>
            <a:chExt cx="16254083" cy="5271150"/>
          </a:xfrm>
        </p:grpSpPr>
        <p:sp>
          <p:nvSpPr>
            <p:cNvPr name="Freeform 17" id="17"/>
            <p:cNvSpPr/>
            <p:nvPr/>
          </p:nvSpPr>
          <p:spPr>
            <a:xfrm flipH="false" flipV="false" rot="0">
              <a:off x="0" y="0"/>
              <a:ext cx="16254082" cy="5271150"/>
            </a:xfrm>
            <a:custGeom>
              <a:avLst/>
              <a:gdLst/>
              <a:ahLst/>
              <a:cxnLst/>
              <a:rect r="r" b="b" t="t" l="l"/>
              <a:pathLst>
                <a:path h="5271150" w="16254082">
                  <a:moveTo>
                    <a:pt x="16254082" y="439420"/>
                  </a:moveTo>
                  <a:lnTo>
                    <a:pt x="16254082" y="3584589"/>
                  </a:lnTo>
                  <a:cubicBezTo>
                    <a:pt x="16254082" y="3827160"/>
                    <a:pt x="16057232" y="4024010"/>
                    <a:pt x="15814663" y="4024010"/>
                  </a:cubicBezTo>
                  <a:lnTo>
                    <a:pt x="1780540" y="4024010"/>
                  </a:lnTo>
                  <a:cubicBezTo>
                    <a:pt x="1925320" y="4450729"/>
                    <a:pt x="2146300" y="4853320"/>
                    <a:pt x="2298700" y="5271150"/>
                  </a:cubicBezTo>
                  <a:cubicBezTo>
                    <a:pt x="2123440" y="5017150"/>
                    <a:pt x="1510030" y="4501529"/>
                    <a:pt x="1162050" y="4024010"/>
                  </a:cubicBezTo>
                  <a:lnTo>
                    <a:pt x="439420" y="4024010"/>
                  </a:lnTo>
                  <a:cubicBezTo>
                    <a:pt x="196850" y="4024010"/>
                    <a:pt x="0" y="3827160"/>
                    <a:pt x="0" y="3584590"/>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18" id="18"/>
          <p:cNvSpPr/>
          <p:nvPr/>
        </p:nvSpPr>
        <p:spPr>
          <a:xfrm flipH="false" flipV="false" rot="0">
            <a:off x="1192552" y="4667366"/>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9" id="19"/>
          <p:cNvGrpSpPr/>
          <p:nvPr/>
        </p:nvGrpSpPr>
        <p:grpSpPr>
          <a:xfrm rot="0">
            <a:off x="1035435" y="6621599"/>
            <a:ext cx="7407319" cy="2368293"/>
            <a:chOff x="0" y="0"/>
            <a:chExt cx="16254083" cy="5196810"/>
          </a:xfrm>
        </p:grpSpPr>
        <p:sp>
          <p:nvSpPr>
            <p:cNvPr name="Freeform 20" id="20"/>
            <p:cNvSpPr/>
            <p:nvPr/>
          </p:nvSpPr>
          <p:spPr>
            <a:xfrm flipH="false" flipV="false" rot="0">
              <a:off x="0" y="0"/>
              <a:ext cx="16254082" cy="5196810"/>
            </a:xfrm>
            <a:custGeom>
              <a:avLst/>
              <a:gdLst/>
              <a:ahLst/>
              <a:cxnLst/>
              <a:rect r="r" b="b" t="t" l="l"/>
              <a:pathLst>
                <a:path h="5196810" w="16254082">
                  <a:moveTo>
                    <a:pt x="16254082" y="439420"/>
                  </a:moveTo>
                  <a:lnTo>
                    <a:pt x="16254082" y="3510249"/>
                  </a:lnTo>
                  <a:cubicBezTo>
                    <a:pt x="16254082" y="3752820"/>
                    <a:pt x="16057232" y="3949670"/>
                    <a:pt x="15814663" y="3949670"/>
                  </a:cubicBezTo>
                  <a:lnTo>
                    <a:pt x="1780540" y="3949670"/>
                  </a:lnTo>
                  <a:cubicBezTo>
                    <a:pt x="1925320" y="4376389"/>
                    <a:pt x="2146300" y="4778980"/>
                    <a:pt x="2298700" y="5196810"/>
                  </a:cubicBezTo>
                  <a:cubicBezTo>
                    <a:pt x="2123440" y="4942810"/>
                    <a:pt x="1510030" y="4427189"/>
                    <a:pt x="1162050" y="3949670"/>
                  </a:cubicBezTo>
                  <a:lnTo>
                    <a:pt x="439420" y="3949670"/>
                  </a:lnTo>
                  <a:cubicBezTo>
                    <a:pt x="196850" y="3949670"/>
                    <a:pt x="0" y="3752820"/>
                    <a:pt x="0" y="3510250"/>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21" id="21"/>
          <p:cNvSpPr/>
          <p:nvPr/>
        </p:nvSpPr>
        <p:spPr>
          <a:xfrm flipH="false" flipV="false" rot="0">
            <a:off x="1199287" y="6997354"/>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2" id="22"/>
          <p:cNvSpPr txBox="true"/>
          <p:nvPr/>
        </p:nvSpPr>
        <p:spPr>
          <a:xfrm rot="0">
            <a:off x="2435246" y="6850199"/>
            <a:ext cx="5725941" cy="1749425"/>
          </a:xfrm>
          <a:prstGeom prst="rect">
            <a:avLst/>
          </a:prstGeom>
        </p:spPr>
        <p:txBody>
          <a:bodyPr anchor="t" rtlCol="false" tIns="0" lIns="0" bIns="0" rIns="0">
            <a:spAutoFit/>
          </a:bodyPr>
          <a:lstStyle/>
          <a:p>
            <a:pPr algn="just">
              <a:lnSpc>
                <a:spcPts val="2800"/>
              </a:lnSpc>
            </a:pPr>
            <a:r>
              <a:rPr lang="en-US" sz="2000">
                <a:solidFill>
                  <a:srgbClr val="2E1B5B"/>
                </a:solidFill>
                <a:latin typeface="Montserrat Bold"/>
              </a:rPr>
              <a:t>Rigidbody</a:t>
            </a:r>
            <a:r>
              <a:rPr lang="en-US" sz="2000">
                <a:solidFill>
                  <a:srgbClr val="2E1B5B"/>
                </a:solidFill>
                <a:latin typeface="Montserrat"/>
              </a:rPr>
              <a:t>: được sử dụng để thêm vật lý cứng cho đối tượng. Điều này làm cho đối tượng phản ứng với lực, nặng, và các yếu tố vật lý khác.</a:t>
            </a:r>
          </a:p>
          <a:p>
            <a:pPr algn="just">
              <a:lnSpc>
                <a:spcPts val="2800"/>
              </a:lnSpc>
              <a:spcBef>
                <a:spcPct val="0"/>
              </a:spcBef>
            </a:pPr>
          </a:p>
        </p:txBody>
      </p:sp>
      <p:sp>
        <p:nvSpPr>
          <p:cNvPr name="TextBox 23" id="23"/>
          <p:cNvSpPr txBox="true"/>
          <p:nvPr/>
        </p:nvSpPr>
        <p:spPr>
          <a:xfrm rot="0">
            <a:off x="2411897" y="4572286"/>
            <a:ext cx="5725941" cy="1397000"/>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Camera</a:t>
            </a:r>
            <a:r>
              <a:rPr lang="en-US" sz="2000">
                <a:solidFill>
                  <a:srgbClr val="2E1B5B"/>
                </a:solidFill>
                <a:latin typeface="Montserrat"/>
              </a:rPr>
              <a:t>: Camera quyết định cách trò chơi được hiển thị cho người chơi. Các thành phần như cắt nhau, độ sâu trường và góc nhìn được xác định bởi camera.</a:t>
            </a:r>
          </a:p>
        </p:txBody>
      </p:sp>
      <p:grpSp>
        <p:nvGrpSpPr>
          <p:cNvPr name="Group 24" id="24"/>
          <p:cNvGrpSpPr/>
          <p:nvPr/>
        </p:nvGrpSpPr>
        <p:grpSpPr>
          <a:xfrm rot="0">
            <a:off x="8680879" y="4453536"/>
            <a:ext cx="7407319" cy="2339513"/>
            <a:chOff x="0" y="0"/>
            <a:chExt cx="16254083" cy="5133658"/>
          </a:xfrm>
        </p:grpSpPr>
        <p:sp>
          <p:nvSpPr>
            <p:cNvPr name="Freeform 25" id="25"/>
            <p:cNvSpPr/>
            <p:nvPr/>
          </p:nvSpPr>
          <p:spPr>
            <a:xfrm flipH="false" flipV="false" rot="0">
              <a:off x="0" y="0"/>
              <a:ext cx="16254082" cy="5133658"/>
            </a:xfrm>
            <a:custGeom>
              <a:avLst/>
              <a:gdLst/>
              <a:ahLst/>
              <a:cxnLst/>
              <a:rect r="r" b="b" t="t" l="l"/>
              <a:pathLst>
                <a:path h="5133658" w="16254082">
                  <a:moveTo>
                    <a:pt x="16254082" y="439420"/>
                  </a:moveTo>
                  <a:lnTo>
                    <a:pt x="16254082" y="3447097"/>
                  </a:lnTo>
                  <a:cubicBezTo>
                    <a:pt x="16254082" y="3689668"/>
                    <a:pt x="16057232" y="3886518"/>
                    <a:pt x="15814663" y="3886518"/>
                  </a:cubicBezTo>
                  <a:lnTo>
                    <a:pt x="1780540" y="3886518"/>
                  </a:lnTo>
                  <a:cubicBezTo>
                    <a:pt x="1925320" y="4313238"/>
                    <a:pt x="2146300" y="4715828"/>
                    <a:pt x="2298700" y="5133658"/>
                  </a:cubicBezTo>
                  <a:cubicBezTo>
                    <a:pt x="2123440" y="4879658"/>
                    <a:pt x="1510030" y="4364038"/>
                    <a:pt x="1162050" y="3886518"/>
                  </a:cubicBezTo>
                  <a:lnTo>
                    <a:pt x="439420" y="3886518"/>
                  </a:lnTo>
                  <a:cubicBezTo>
                    <a:pt x="196850" y="3886518"/>
                    <a:pt x="0" y="3689668"/>
                    <a:pt x="0" y="3447098"/>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26" id="26"/>
          <p:cNvSpPr/>
          <p:nvPr/>
        </p:nvSpPr>
        <p:spPr>
          <a:xfrm flipH="false" flipV="false" rot="0">
            <a:off x="8844731" y="4667366"/>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057341" y="4634511"/>
            <a:ext cx="5725941" cy="1397000"/>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Light</a:t>
            </a:r>
            <a:r>
              <a:rPr lang="en-US" sz="2000">
                <a:solidFill>
                  <a:srgbClr val="2E1B5B"/>
                </a:solidFill>
                <a:latin typeface="Montserrat"/>
              </a:rPr>
              <a:t>: xác định cách ánh sáng tương tác với vật thể trong Scene. Hỗ trợ nhiều loại ánh sáng như điểm sáng, ánh sáng hình học và ánh sáng khu vực.</a:t>
            </a:r>
          </a:p>
        </p:txBody>
      </p:sp>
      <p:grpSp>
        <p:nvGrpSpPr>
          <p:cNvPr name="Group 28" id="28"/>
          <p:cNvGrpSpPr/>
          <p:nvPr/>
        </p:nvGrpSpPr>
        <p:grpSpPr>
          <a:xfrm rot="0">
            <a:off x="8709454" y="6793049"/>
            <a:ext cx="7073828" cy="2465251"/>
            <a:chOff x="0" y="0"/>
            <a:chExt cx="15522294" cy="5409567"/>
          </a:xfrm>
        </p:grpSpPr>
        <p:sp>
          <p:nvSpPr>
            <p:cNvPr name="Freeform 29" id="29"/>
            <p:cNvSpPr/>
            <p:nvPr/>
          </p:nvSpPr>
          <p:spPr>
            <a:xfrm flipH="false" flipV="false" rot="0">
              <a:off x="0" y="0"/>
              <a:ext cx="15522294" cy="5409567"/>
            </a:xfrm>
            <a:custGeom>
              <a:avLst/>
              <a:gdLst/>
              <a:ahLst/>
              <a:cxnLst/>
              <a:rect r="r" b="b" t="t" l="l"/>
              <a:pathLst>
                <a:path h="5409567" w="15522294">
                  <a:moveTo>
                    <a:pt x="15522294" y="439420"/>
                  </a:moveTo>
                  <a:lnTo>
                    <a:pt x="15522294" y="3723007"/>
                  </a:lnTo>
                  <a:cubicBezTo>
                    <a:pt x="15522294" y="3965577"/>
                    <a:pt x="15325444" y="4162427"/>
                    <a:pt x="15082873" y="4162427"/>
                  </a:cubicBezTo>
                  <a:lnTo>
                    <a:pt x="1780540" y="4162427"/>
                  </a:lnTo>
                  <a:cubicBezTo>
                    <a:pt x="1925320" y="4589147"/>
                    <a:pt x="2146300" y="4991737"/>
                    <a:pt x="2298700" y="5409567"/>
                  </a:cubicBezTo>
                  <a:cubicBezTo>
                    <a:pt x="2123440" y="5155567"/>
                    <a:pt x="1510030" y="4639947"/>
                    <a:pt x="1162050" y="4162427"/>
                  </a:cubicBezTo>
                  <a:lnTo>
                    <a:pt x="439420" y="4162427"/>
                  </a:lnTo>
                  <a:cubicBezTo>
                    <a:pt x="196850" y="4162427"/>
                    <a:pt x="0" y="3965577"/>
                    <a:pt x="0" y="3723008"/>
                  </a:cubicBezTo>
                  <a:lnTo>
                    <a:pt x="0" y="439420"/>
                  </a:lnTo>
                  <a:cubicBezTo>
                    <a:pt x="0" y="196850"/>
                    <a:pt x="196850" y="0"/>
                    <a:pt x="439420" y="0"/>
                  </a:cubicBezTo>
                  <a:lnTo>
                    <a:pt x="15082873" y="0"/>
                  </a:lnTo>
                  <a:cubicBezTo>
                    <a:pt x="15325444" y="0"/>
                    <a:pt x="15522294" y="196850"/>
                    <a:pt x="15522294" y="439420"/>
                  </a:cubicBezTo>
                  <a:close/>
                </a:path>
              </a:pathLst>
            </a:custGeom>
            <a:solidFill>
              <a:srgbClr val="F0F9FF"/>
            </a:solidFill>
          </p:spPr>
        </p:sp>
      </p:grpSp>
      <p:sp>
        <p:nvSpPr>
          <p:cNvPr name="Freeform 30" id="30"/>
          <p:cNvSpPr/>
          <p:nvPr/>
        </p:nvSpPr>
        <p:spPr>
          <a:xfrm flipH="false" flipV="false" rot="0">
            <a:off x="8873306" y="7006879"/>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0085916" y="7025929"/>
            <a:ext cx="5229658" cy="174942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Collider</a:t>
            </a:r>
            <a:r>
              <a:rPr lang="en-US" sz="2000">
                <a:solidFill>
                  <a:srgbClr val="2E1B5B"/>
                </a:solidFill>
                <a:latin typeface="Montserrat"/>
              </a:rPr>
              <a:t>: xác định khu vực va chạm của đối tượng, giúp hệ thống vật lý xác định khi nào hai đối tượng chạm vào nhau và cách chúng phản ứng.</a:t>
            </a:r>
          </a:p>
          <a:p>
            <a:pPr algn="just">
              <a:lnSpc>
                <a:spcPts val="28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60946" y="2252522"/>
            <a:ext cx="883699" cy="816217"/>
          </a:xfrm>
          <a:custGeom>
            <a:avLst/>
            <a:gdLst/>
            <a:ahLst/>
            <a:cxnLst/>
            <a:rect r="r" b="b" t="t" l="l"/>
            <a:pathLst>
              <a:path h="816217" w="883699">
                <a:moveTo>
                  <a:pt x="0" y="0"/>
                </a:moveTo>
                <a:lnTo>
                  <a:pt x="883699" y="0"/>
                </a:lnTo>
                <a:lnTo>
                  <a:pt x="883699" y="816216"/>
                </a:lnTo>
                <a:lnTo>
                  <a:pt x="0" y="816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297" y="4114325"/>
            <a:ext cx="1194997" cy="3370504"/>
          </a:xfrm>
          <a:custGeom>
            <a:avLst/>
            <a:gdLst/>
            <a:ahLst/>
            <a:cxnLst/>
            <a:rect r="r" b="b" t="t" l="l"/>
            <a:pathLst>
              <a:path h="3370504" w="1194997">
                <a:moveTo>
                  <a:pt x="0" y="0"/>
                </a:moveTo>
                <a:lnTo>
                  <a:pt x="1194997" y="0"/>
                </a:lnTo>
                <a:lnTo>
                  <a:pt x="1194997" y="3370504"/>
                </a:lnTo>
                <a:lnTo>
                  <a:pt x="0" y="33705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72362" y="3440210"/>
            <a:ext cx="4762450" cy="857241"/>
          </a:xfrm>
          <a:custGeom>
            <a:avLst/>
            <a:gdLst/>
            <a:ahLst/>
            <a:cxnLst/>
            <a:rect r="r" b="b" t="t" l="l"/>
            <a:pathLst>
              <a:path h="857241" w="4762450">
                <a:moveTo>
                  <a:pt x="0" y="0"/>
                </a:moveTo>
                <a:lnTo>
                  <a:pt x="4762450" y="0"/>
                </a:lnTo>
                <a:lnTo>
                  <a:pt x="4762450" y="857241"/>
                </a:lnTo>
                <a:lnTo>
                  <a:pt x="0" y="8572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3152" y="9258300"/>
            <a:ext cx="6157051" cy="1108269"/>
          </a:xfrm>
          <a:custGeom>
            <a:avLst/>
            <a:gdLst/>
            <a:ahLst/>
            <a:cxnLst/>
            <a:rect r="r" b="b" t="t" l="l"/>
            <a:pathLst>
              <a:path h="1108269" w="6157051">
                <a:moveTo>
                  <a:pt x="0" y="0"/>
                </a:moveTo>
                <a:lnTo>
                  <a:pt x="6157051" y="0"/>
                </a:lnTo>
                <a:lnTo>
                  <a:pt x="6157051" y="1108269"/>
                </a:lnTo>
                <a:lnTo>
                  <a:pt x="0" y="110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973899" y="9258300"/>
            <a:ext cx="6157051" cy="1108269"/>
          </a:xfrm>
          <a:custGeom>
            <a:avLst/>
            <a:gdLst/>
            <a:ahLst/>
            <a:cxnLst/>
            <a:rect r="r" b="b" t="t" l="l"/>
            <a:pathLst>
              <a:path h="1108269" w="6157051">
                <a:moveTo>
                  <a:pt x="0" y="0"/>
                </a:moveTo>
                <a:lnTo>
                  <a:pt x="6157050" y="0"/>
                </a:lnTo>
                <a:lnTo>
                  <a:pt x="6157050" y="1108269"/>
                </a:lnTo>
                <a:lnTo>
                  <a:pt x="0" y="110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130949" y="9258300"/>
            <a:ext cx="6157051" cy="1108269"/>
          </a:xfrm>
          <a:custGeom>
            <a:avLst/>
            <a:gdLst/>
            <a:ahLst/>
            <a:cxnLst/>
            <a:rect r="r" b="b" t="t" l="l"/>
            <a:pathLst>
              <a:path h="1108269" w="6157051">
                <a:moveTo>
                  <a:pt x="0" y="0"/>
                </a:moveTo>
                <a:lnTo>
                  <a:pt x="6157051" y="0"/>
                </a:lnTo>
                <a:lnTo>
                  <a:pt x="6157051" y="1108269"/>
                </a:lnTo>
                <a:lnTo>
                  <a:pt x="0" y="11082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6315459" y="973081"/>
            <a:ext cx="1282537" cy="1687549"/>
          </a:xfrm>
          <a:custGeom>
            <a:avLst/>
            <a:gdLst/>
            <a:ahLst/>
            <a:cxnLst/>
            <a:rect r="r" b="b" t="t" l="l"/>
            <a:pathLst>
              <a:path h="1687549" w="1282537">
                <a:moveTo>
                  <a:pt x="0" y="0"/>
                </a:moveTo>
                <a:lnTo>
                  <a:pt x="1282538" y="0"/>
                </a:lnTo>
                <a:lnTo>
                  <a:pt x="1282538" y="1687549"/>
                </a:lnTo>
                <a:lnTo>
                  <a:pt x="0" y="16875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209475" y="2668265"/>
            <a:ext cx="2779797" cy="6590035"/>
          </a:xfrm>
          <a:custGeom>
            <a:avLst/>
            <a:gdLst/>
            <a:ahLst/>
            <a:cxnLst/>
            <a:rect r="r" b="b" t="t" l="l"/>
            <a:pathLst>
              <a:path h="6590035" w="2779797">
                <a:moveTo>
                  <a:pt x="0" y="0"/>
                </a:moveTo>
                <a:lnTo>
                  <a:pt x="2779796" y="0"/>
                </a:lnTo>
                <a:lnTo>
                  <a:pt x="2779796" y="6590035"/>
                </a:lnTo>
                <a:lnTo>
                  <a:pt x="0" y="65900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9316294" y="6526306"/>
            <a:ext cx="833369" cy="833369"/>
          </a:xfrm>
          <a:custGeom>
            <a:avLst/>
            <a:gdLst/>
            <a:ahLst/>
            <a:cxnLst/>
            <a:rect r="r" b="b" t="t" l="l"/>
            <a:pathLst>
              <a:path h="833369" w="833369">
                <a:moveTo>
                  <a:pt x="0" y="0"/>
                </a:moveTo>
                <a:lnTo>
                  <a:pt x="833369" y="0"/>
                </a:lnTo>
                <a:lnTo>
                  <a:pt x="833369" y="833369"/>
                </a:lnTo>
                <a:lnTo>
                  <a:pt x="0" y="8333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1" id="11"/>
          <p:cNvGrpSpPr/>
          <p:nvPr/>
        </p:nvGrpSpPr>
        <p:grpSpPr>
          <a:xfrm rot="0">
            <a:off x="10723036" y="4907695"/>
            <a:ext cx="4162123" cy="4350605"/>
            <a:chOff x="0" y="0"/>
            <a:chExt cx="9133060" cy="9546651"/>
          </a:xfrm>
        </p:grpSpPr>
        <p:sp>
          <p:nvSpPr>
            <p:cNvPr name="Freeform 12" id="12"/>
            <p:cNvSpPr/>
            <p:nvPr/>
          </p:nvSpPr>
          <p:spPr>
            <a:xfrm flipH="false" flipV="false" rot="0">
              <a:off x="0" y="0"/>
              <a:ext cx="9133060" cy="9546651"/>
            </a:xfrm>
            <a:custGeom>
              <a:avLst/>
              <a:gdLst/>
              <a:ahLst/>
              <a:cxnLst/>
              <a:rect r="r" b="b" t="t" l="l"/>
              <a:pathLst>
                <a:path h="9546651" w="9133060">
                  <a:moveTo>
                    <a:pt x="9133060" y="439420"/>
                  </a:moveTo>
                  <a:lnTo>
                    <a:pt x="9133060" y="7860090"/>
                  </a:lnTo>
                  <a:cubicBezTo>
                    <a:pt x="9133060" y="8102660"/>
                    <a:pt x="8936210" y="8299510"/>
                    <a:pt x="8693640" y="8299510"/>
                  </a:cubicBezTo>
                  <a:lnTo>
                    <a:pt x="1780540" y="8299510"/>
                  </a:lnTo>
                  <a:cubicBezTo>
                    <a:pt x="1925320" y="8726230"/>
                    <a:pt x="2146300" y="9128820"/>
                    <a:pt x="2298700" y="9546651"/>
                  </a:cubicBezTo>
                  <a:cubicBezTo>
                    <a:pt x="2123440" y="9292651"/>
                    <a:pt x="1510030" y="8777030"/>
                    <a:pt x="1162050" y="8299510"/>
                  </a:cubicBezTo>
                  <a:lnTo>
                    <a:pt x="439420" y="8299510"/>
                  </a:lnTo>
                  <a:cubicBezTo>
                    <a:pt x="196850" y="8299510"/>
                    <a:pt x="0" y="8102660"/>
                    <a:pt x="0" y="7860091"/>
                  </a:cubicBezTo>
                  <a:lnTo>
                    <a:pt x="0" y="439420"/>
                  </a:lnTo>
                  <a:cubicBezTo>
                    <a:pt x="0" y="196850"/>
                    <a:pt x="196850" y="0"/>
                    <a:pt x="439420" y="0"/>
                  </a:cubicBezTo>
                  <a:lnTo>
                    <a:pt x="8693640" y="0"/>
                  </a:lnTo>
                  <a:cubicBezTo>
                    <a:pt x="8936210" y="0"/>
                    <a:pt x="9133060" y="196850"/>
                    <a:pt x="9133060" y="439420"/>
                  </a:cubicBezTo>
                  <a:close/>
                </a:path>
              </a:pathLst>
            </a:custGeom>
            <a:solidFill>
              <a:srgbClr val="F0F9FF"/>
            </a:solidFill>
          </p:spPr>
        </p:sp>
      </p:grpSp>
      <p:sp>
        <p:nvSpPr>
          <p:cNvPr name="Freeform 13" id="13"/>
          <p:cNvSpPr/>
          <p:nvPr/>
        </p:nvSpPr>
        <p:spPr>
          <a:xfrm flipH="false" flipV="false" rot="0">
            <a:off x="-891137" y="-421774"/>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5249020" y="-348114"/>
            <a:ext cx="1449758" cy="740694"/>
          </a:xfrm>
          <a:custGeom>
            <a:avLst/>
            <a:gdLst/>
            <a:ahLst/>
            <a:cxnLst/>
            <a:rect r="r" b="b" t="t" l="l"/>
            <a:pathLst>
              <a:path h="740694" w="1449758">
                <a:moveTo>
                  <a:pt x="0" y="0"/>
                </a:moveTo>
                <a:lnTo>
                  <a:pt x="1449757" y="0"/>
                </a:lnTo>
                <a:lnTo>
                  <a:pt x="1449757" y="740694"/>
                </a:lnTo>
                <a:lnTo>
                  <a:pt x="0" y="74069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3351450" y="-385417"/>
            <a:ext cx="2794972" cy="1427977"/>
          </a:xfrm>
          <a:custGeom>
            <a:avLst/>
            <a:gdLst/>
            <a:ahLst/>
            <a:cxnLst/>
            <a:rect r="r" b="b" t="t" l="l"/>
            <a:pathLst>
              <a:path h="1427977" w="2794972">
                <a:moveTo>
                  <a:pt x="0" y="0"/>
                </a:moveTo>
                <a:lnTo>
                  <a:pt x="2794972" y="0"/>
                </a:lnTo>
                <a:lnTo>
                  <a:pt x="2794972" y="1427976"/>
                </a:lnTo>
                <a:lnTo>
                  <a:pt x="0" y="14279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1681961" y="2258475"/>
            <a:ext cx="13228916" cy="2325370"/>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a:rPr>
              <a:t>Trong Unity, “luồng trò chơi” thường được hiểu là luồng chính của trò chơi, nơi mà toàn bộ logic của trò chơi diễn ra. Unity chủ yếu chạy trò chơi trong một luồng duy nhất, thường được gọi là “luồng chính” (main thread). Điều này có nghĩa là tất cả các hoạt động chính như cập nhật (update), vẽ (rendering), và xử lý sự kiện người chơi đều xảy ra trong một luồng duy nhất. Trong Unity, có một số hàm quan trọng trong vòng đời của đối tượng (GameObject) hoặc một kịch bản (Script). Ba hàm quan trọng nhất trong số này là “Awake()”, “Start()”, “Update()”:</a:t>
            </a:r>
          </a:p>
        </p:txBody>
      </p:sp>
      <p:sp>
        <p:nvSpPr>
          <p:cNvPr name="TextBox 17" id="17"/>
          <p:cNvSpPr txBox="true"/>
          <p:nvPr/>
        </p:nvSpPr>
        <p:spPr>
          <a:xfrm rot="0">
            <a:off x="3828053" y="1364092"/>
            <a:ext cx="10631895"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2.5. LUỒNG TRÒ CHƠI TRONG UNITY ENGINE</a:t>
            </a:r>
          </a:p>
        </p:txBody>
      </p:sp>
      <p:grpSp>
        <p:nvGrpSpPr>
          <p:cNvPr name="Group 18" id="18"/>
          <p:cNvGrpSpPr/>
          <p:nvPr/>
        </p:nvGrpSpPr>
        <p:grpSpPr>
          <a:xfrm rot="0">
            <a:off x="1681961" y="4907695"/>
            <a:ext cx="4162123" cy="4350605"/>
            <a:chOff x="0" y="0"/>
            <a:chExt cx="9133060" cy="9546651"/>
          </a:xfrm>
        </p:grpSpPr>
        <p:sp>
          <p:nvSpPr>
            <p:cNvPr name="Freeform 19" id="19"/>
            <p:cNvSpPr/>
            <p:nvPr/>
          </p:nvSpPr>
          <p:spPr>
            <a:xfrm flipH="false" flipV="false" rot="0">
              <a:off x="0" y="0"/>
              <a:ext cx="9133060" cy="9546651"/>
            </a:xfrm>
            <a:custGeom>
              <a:avLst/>
              <a:gdLst/>
              <a:ahLst/>
              <a:cxnLst/>
              <a:rect r="r" b="b" t="t" l="l"/>
              <a:pathLst>
                <a:path h="9546651" w="9133060">
                  <a:moveTo>
                    <a:pt x="9133060" y="439420"/>
                  </a:moveTo>
                  <a:lnTo>
                    <a:pt x="9133060" y="7860090"/>
                  </a:lnTo>
                  <a:cubicBezTo>
                    <a:pt x="9133060" y="8102660"/>
                    <a:pt x="8936210" y="8299510"/>
                    <a:pt x="8693640" y="8299510"/>
                  </a:cubicBezTo>
                  <a:lnTo>
                    <a:pt x="1780540" y="8299510"/>
                  </a:lnTo>
                  <a:cubicBezTo>
                    <a:pt x="1925320" y="8726230"/>
                    <a:pt x="2146300" y="9128820"/>
                    <a:pt x="2298700" y="9546651"/>
                  </a:cubicBezTo>
                  <a:cubicBezTo>
                    <a:pt x="2123440" y="9292651"/>
                    <a:pt x="1510030" y="8777030"/>
                    <a:pt x="1162050" y="8299510"/>
                  </a:cubicBezTo>
                  <a:lnTo>
                    <a:pt x="439420" y="8299510"/>
                  </a:lnTo>
                  <a:cubicBezTo>
                    <a:pt x="196850" y="8299510"/>
                    <a:pt x="0" y="8102660"/>
                    <a:pt x="0" y="7860091"/>
                  </a:cubicBezTo>
                  <a:lnTo>
                    <a:pt x="0" y="439420"/>
                  </a:lnTo>
                  <a:cubicBezTo>
                    <a:pt x="0" y="196850"/>
                    <a:pt x="196850" y="0"/>
                    <a:pt x="439420" y="0"/>
                  </a:cubicBezTo>
                  <a:lnTo>
                    <a:pt x="8693640" y="0"/>
                  </a:lnTo>
                  <a:cubicBezTo>
                    <a:pt x="8936210" y="0"/>
                    <a:pt x="9133060" y="196850"/>
                    <a:pt x="9133060" y="439420"/>
                  </a:cubicBezTo>
                  <a:close/>
                </a:path>
              </a:pathLst>
            </a:custGeom>
            <a:solidFill>
              <a:srgbClr val="F0F9FF"/>
            </a:solidFill>
          </p:spPr>
        </p:sp>
      </p:grpSp>
      <p:sp>
        <p:nvSpPr>
          <p:cNvPr name="Freeform 20" id="20"/>
          <p:cNvSpPr/>
          <p:nvPr/>
        </p:nvSpPr>
        <p:spPr>
          <a:xfrm flipH="false" flipV="false" rot="0">
            <a:off x="1818158" y="5095875"/>
            <a:ext cx="488095" cy="488095"/>
          </a:xfrm>
          <a:custGeom>
            <a:avLst/>
            <a:gdLst/>
            <a:ahLst/>
            <a:cxnLst/>
            <a:rect r="r" b="b" t="t" l="l"/>
            <a:pathLst>
              <a:path h="488095" w="488095">
                <a:moveTo>
                  <a:pt x="0" y="0"/>
                </a:moveTo>
                <a:lnTo>
                  <a:pt x="488095" y="0"/>
                </a:lnTo>
                <a:lnTo>
                  <a:pt x="488095" y="488095"/>
                </a:lnTo>
                <a:lnTo>
                  <a:pt x="0" y="4880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1" id="21"/>
          <p:cNvSpPr txBox="true"/>
          <p:nvPr/>
        </p:nvSpPr>
        <p:spPr>
          <a:xfrm rot="0">
            <a:off x="2504538" y="5105400"/>
            <a:ext cx="1765815" cy="3727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Montserrat Bold"/>
              </a:rPr>
              <a:t>Awake()</a:t>
            </a:r>
          </a:p>
        </p:txBody>
      </p:sp>
      <p:sp>
        <p:nvSpPr>
          <p:cNvPr name="TextBox 22" id="22"/>
          <p:cNvSpPr txBox="true"/>
          <p:nvPr/>
        </p:nvSpPr>
        <p:spPr>
          <a:xfrm rot="0">
            <a:off x="1818158" y="5772810"/>
            <a:ext cx="3701979" cy="2821305"/>
          </a:xfrm>
          <a:prstGeom prst="rect">
            <a:avLst/>
          </a:prstGeom>
        </p:spPr>
        <p:txBody>
          <a:bodyPr anchor="t" rtlCol="false" tIns="0" lIns="0" bIns="0" rIns="0">
            <a:spAutoFit/>
          </a:bodyPr>
          <a:lstStyle/>
          <a:p>
            <a:pPr algn="just" marL="388620" indent="-194310" lvl="1">
              <a:lnSpc>
                <a:spcPts val="2520"/>
              </a:lnSpc>
              <a:spcBef>
                <a:spcPct val="0"/>
              </a:spcBef>
              <a:buFont typeface="Arial"/>
              <a:buChar char="•"/>
            </a:pPr>
            <a:r>
              <a:rPr lang="en-US" sz="1800">
                <a:solidFill>
                  <a:srgbClr val="000000"/>
                </a:solidFill>
                <a:latin typeface="Montserrat"/>
              </a:rPr>
              <a:t>Mô tả: Hàm này được gọi khi một đối tượng được tạo ra kích thích.</a:t>
            </a:r>
          </a:p>
          <a:p>
            <a:pPr algn="just" marL="388620" indent="-194310" lvl="1">
              <a:lnSpc>
                <a:spcPts val="2520"/>
              </a:lnSpc>
              <a:spcBef>
                <a:spcPct val="0"/>
              </a:spcBef>
              <a:buFont typeface="Arial"/>
              <a:buChar char="•"/>
            </a:pPr>
            <a:r>
              <a:rPr lang="en-US" sz="1800">
                <a:solidFill>
                  <a:srgbClr val="000000"/>
                </a:solidFill>
                <a:latin typeface="Montserrat"/>
              </a:rPr>
              <a:t>Sử dụng: Thường được sử dụng để khởi tạo các tham chiếu đối tượng, thực hiện các công việc chuẩn bị trước khi trò chơi bắt đầu.</a:t>
            </a:r>
          </a:p>
          <a:p>
            <a:pPr algn="just">
              <a:lnSpc>
                <a:spcPts val="2520"/>
              </a:lnSpc>
              <a:spcBef>
                <a:spcPct val="0"/>
              </a:spcBef>
            </a:pPr>
            <a:r>
              <a:rPr lang="en-US" sz="1800">
                <a:solidFill>
                  <a:srgbClr val="000000"/>
                </a:solidFill>
                <a:latin typeface="Montserrat"/>
              </a:rPr>
              <a:t>          </a:t>
            </a:r>
          </a:p>
        </p:txBody>
      </p:sp>
      <p:grpSp>
        <p:nvGrpSpPr>
          <p:cNvPr name="Group 23" id="23"/>
          <p:cNvGrpSpPr/>
          <p:nvPr/>
        </p:nvGrpSpPr>
        <p:grpSpPr>
          <a:xfrm rot="0">
            <a:off x="6202499" y="4907695"/>
            <a:ext cx="4162123" cy="4350605"/>
            <a:chOff x="0" y="0"/>
            <a:chExt cx="9133060" cy="9546651"/>
          </a:xfrm>
        </p:grpSpPr>
        <p:sp>
          <p:nvSpPr>
            <p:cNvPr name="Freeform 24" id="24"/>
            <p:cNvSpPr/>
            <p:nvPr/>
          </p:nvSpPr>
          <p:spPr>
            <a:xfrm flipH="false" flipV="false" rot="0">
              <a:off x="0" y="0"/>
              <a:ext cx="9133060" cy="9546651"/>
            </a:xfrm>
            <a:custGeom>
              <a:avLst/>
              <a:gdLst/>
              <a:ahLst/>
              <a:cxnLst/>
              <a:rect r="r" b="b" t="t" l="l"/>
              <a:pathLst>
                <a:path h="9546651" w="9133060">
                  <a:moveTo>
                    <a:pt x="9133060" y="439420"/>
                  </a:moveTo>
                  <a:lnTo>
                    <a:pt x="9133060" y="7860090"/>
                  </a:lnTo>
                  <a:cubicBezTo>
                    <a:pt x="9133060" y="8102660"/>
                    <a:pt x="8936210" y="8299510"/>
                    <a:pt x="8693640" y="8299510"/>
                  </a:cubicBezTo>
                  <a:lnTo>
                    <a:pt x="1780540" y="8299510"/>
                  </a:lnTo>
                  <a:cubicBezTo>
                    <a:pt x="1925320" y="8726230"/>
                    <a:pt x="2146300" y="9128820"/>
                    <a:pt x="2298700" y="9546651"/>
                  </a:cubicBezTo>
                  <a:cubicBezTo>
                    <a:pt x="2123440" y="9292651"/>
                    <a:pt x="1510030" y="8777030"/>
                    <a:pt x="1162050" y="8299510"/>
                  </a:cubicBezTo>
                  <a:lnTo>
                    <a:pt x="439420" y="8299510"/>
                  </a:lnTo>
                  <a:cubicBezTo>
                    <a:pt x="196850" y="8299510"/>
                    <a:pt x="0" y="8102660"/>
                    <a:pt x="0" y="7860091"/>
                  </a:cubicBezTo>
                  <a:lnTo>
                    <a:pt x="0" y="439420"/>
                  </a:lnTo>
                  <a:cubicBezTo>
                    <a:pt x="0" y="196850"/>
                    <a:pt x="196850" y="0"/>
                    <a:pt x="439420" y="0"/>
                  </a:cubicBezTo>
                  <a:lnTo>
                    <a:pt x="8693640" y="0"/>
                  </a:lnTo>
                  <a:cubicBezTo>
                    <a:pt x="8936210" y="0"/>
                    <a:pt x="9133060" y="196850"/>
                    <a:pt x="9133060" y="439420"/>
                  </a:cubicBezTo>
                  <a:close/>
                </a:path>
              </a:pathLst>
            </a:custGeom>
            <a:solidFill>
              <a:srgbClr val="F0F9FF"/>
            </a:solidFill>
          </p:spPr>
        </p:sp>
      </p:grpSp>
      <p:sp>
        <p:nvSpPr>
          <p:cNvPr name="Freeform 25" id="25"/>
          <p:cNvSpPr/>
          <p:nvPr/>
        </p:nvSpPr>
        <p:spPr>
          <a:xfrm flipH="false" flipV="false" rot="0">
            <a:off x="5557214" y="8181563"/>
            <a:ext cx="833369" cy="833369"/>
          </a:xfrm>
          <a:custGeom>
            <a:avLst/>
            <a:gdLst/>
            <a:ahLst/>
            <a:cxnLst/>
            <a:rect r="r" b="b" t="t" l="l"/>
            <a:pathLst>
              <a:path h="833369" w="833369">
                <a:moveTo>
                  <a:pt x="0" y="0"/>
                </a:moveTo>
                <a:lnTo>
                  <a:pt x="833369" y="0"/>
                </a:lnTo>
                <a:lnTo>
                  <a:pt x="833369" y="833369"/>
                </a:lnTo>
                <a:lnTo>
                  <a:pt x="0" y="83336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6338695" y="5095875"/>
            <a:ext cx="488095" cy="488095"/>
          </a:xfrm>
          <a:custGeom>
            <a:avLst/>
            <a:gdLst/>
            <a:ahLst/>
            <a:cxnLst/>
            <a:rect r="r" b="b" t="t" l="l"/>
            <a:pathLst>
              <a:path h="488095" w="488095">
                <a:moveTo>
                  <a:pt x="0" y="0"/>
                </a:moveTo>
                <a:lnTo>
                  <a:pt x="488096" y="0"/>
                </a:lnTo>
                <a:lnTo>
                  <a:pt x="488096" y="488095"/>
                </a:lnTo>
                <a:lnTo>
                  <a:pt x="0" y="4880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7" id="27"/>
          <p:cNvSpPr txBox="true"/>
          <p:nvPr/>
        </p:nvSpPr>
        <p:spPr>
          <a:xfrm rot="0">
            <a:off x="7025076" y="5105400"/>
            <a:ext cx="1765815" cy="3727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Montserrat Bold"/>
              </a:rPr>
              <a:t>Start()</a:t>
            </a:r>
          </a:p>
        </p:txBody>
      </p:sp>
      <p:sp>
        <p:nvSpPr>
          <p:cNvPr name="TextBox 28" id="28"/>
          <p:cNvSpPr txBox="true"/>
          <p:nvPr/>
        </p:nvSpPr>
        <p:spPr>
          <a:xfrm rot="0">
            <a:off x="6338695" y="5751952"/>
            <a:ext cx="3701979" cy="3135630"/>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Montserrat"/>
              </a:rPr>
              <a:t>Mô tả: Hàm “Start()” được gọi sau khi tất cả các hàm “Awake()” đã được gọi.</a:t>
            </a:r>
          </a:p>
          <a:p>
            <a:pPr algn="just" marL="388620" indent="-194310" lvl="1">
              <a:lnSpc>
                <a:spcPts val="2520"/>
              </a:lnSpc>
              <a:buFont typeface="Arial"/>
              <a:buChar char="•"/>
            </a:pPr>
            <a:r>
              <a:rPr lang="en-US" sz="1800">
                <a:solidFill>
                  <a:srgbClr val="000000"/>
                </a:solidFill>
                <a:latin typeface="Montserrat"/>
              </a:rPr>
              <a:t>Sử dụng: Thường được sử dụng để thiết lập các giá trị khởi đầu, tạo các thực thể, và thực hiện các công việc cần thực hiện khi trò chơi bắt đầu.</a:t>
            </a:r>
          </a:p>
          <a:p>
            <a:pPr algn="just">
              <a:lnSpc>
                <a:spcPts val="2520"/>
              </a:lnSpc>
              <a:spcBef>
                <a:spcPct val="0"/>
              </a:spcBef>
            </a:pPr>
            <a:r>
              <a:rPr lang="en-US" sz="1800">
                <a:solidFill>
                  <a:srgbClr val="000000"/>
                </a:solidFill>
                <a:latin typeface="Montserrat"/>
              </a:rPr>
              <a:t>     </a:t>
            </a:r>
          </a:p>
        </p:txBody>
      </p:sp>
      <p:sp>
        <p:nvSpPr>
          <p:cNvPr name="Freeform 29" id="29"/>
          <p:cNvSpPr/>
          <p:nvPr/>
        </p:nvSpPr>
        <p:spPr>
          <a:xfrm flipH="false" flipV="false" rot="0">
            <a:off x="10859233" y="5095875"/>
            <a:ext cx="488095" cy="488095"/>
          </a:xfrm>
          <a:custGeom>
            <a:avLst/>
            <a:gdLst/>
            <a:ahLst/>
            <a:cxnLst/>
            <a:rect r="r" b="b" t="t" l="l"/>
            <a:pathLst>
              <a:path h="488095" w="488095">
                <a:moveTo>
                  <a:pt x="0" y="0"/>
                </a:moveTo>
                <a:lnTo>
                  <a:pt x="488095" y="0"/>
                </a:lnTo>
                <a:lnTo>
                  <a:pt x="488095" y="488095"/>
                </a:lnTo>
                <a:lnTo>
                  <a:pt x="0" y="4880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0" id="30"/>
          <p:cNvSpPr txBox="true"/>
          <p:nvPr/>
        </p:nvSpPr>
        <p:spPr>
          <a:xfrm rot="0">
            <a:off x="11545614" y="5105400"/>
            <a:ext cx="1765815" cy="372745"/>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Montserrat Bold"/>
              </a:rPr>
              <a:t>Update()</a:t>
            </a:r>
          </a:p>
        </p:txBody>
      </p:sp>
      <p:sp>
        <p:nvSpPr>
          <p:cNvPr name="TextBox 31" id="31"/>
          <p:cNvSpPr txBox="true"/>
          <p:nvPr/>
        </p:nvSpPr>
        <p:spPr>
          <a:xfrm rot="0">
            <a:off x="10859233" y="5772810"/>
            <a:ext cx="3701979" cy="282130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000000"/>
                </a:solidFill>
                <a:latin typeface="Montserrat"/>
              </a:rPr>
              <a:t>Mô tả: Hàm “Update()” được gọi sau mỗi frame</a:t>
            </a:r>
          </a:p>
          <a:p>
            <a:pPr algn="just" marL="388620" indent="-194310" lvl="1">
              <a:lnSpc>
                <a:spcPts val="2520"/>
              </a:lnSpc>
              <a:buFont typeface="Arial"/>
              <a:buChar char="•"/>
            </a:pPr>
            <a:r>
              <a:rPr lang="en-US" sz="1800">
                <a:solidFill>
                  <a:srgbClr val="000000"/>
                </a:solidFill>
                <a:latin typeface="Montserrat"/>
              </a:rPr>
              <a:t>Sử dụng: Thường được sử dụng để cập nhật trạng thái của đối tượng, xử lý đầu vào từ người chơi, và thực hiện các tính toán cần thiết trong mỗi frame.</a:t>
            </a:r>
          </a:p>
          <a:p>
            <a:pPr algn="just">
              <a:lnSpc>
                <a:spcPts val="2520"/>
              </a:lnSpc>
              <a:spcBef>
                <a:spcPct val="0"/>
              </a:spcBef>
            </a:pPr>
            <a:r>
              <a:rPr lang="en-US" sz="1800">
                <a:solidFill>
                  <a:srgbClr val="000000"/>
                </a:solidFill>
                <a:latin typeface="Montserrat"/>
              </a:rPr>
              <a: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852489" y="1505940"/>
            <a:ext cx="14340329" cy="5731569"/>
            <a:chOff x="0" y="0"/>
            <a:chExt cx="3776877" cy="1509549"/>
          </a:xfrm>
        </p:grpSpPr>
        <p:sp>
          <p:nvSpPr>
            <p:cNvPr name="Freeform 6" id="6"/>
            <p:cNvSpPr/>
            <p:nvPr/>
          </p:nvSpPr>
          <p:spPr>
            <a:xfrm flipH="false" flipV="false" rot="0">
              <a:off x="0" y="0"/>
              <a:ext cx="3776877" cy="1509549"/>
            </a:xfrm>
            <a:custGeom>
              <a:avLst/>
              <a:gdLst/>
              <a:ahLst/>
              <a:cxnLst/>
              <a:rect r="r" b="b" t="t" l="l"/>
              <a:pathLst>
                <a:path h="1509549" w="3776877">
                  <a:moveTo>
                    <a:pt x="0" y="0"/>
                  </a:moveTo>
                  <a:lnTo>
                    <a:pt x="3776877" y="0"/>
                  </a:lnTo>
                  <a:lnTo>
                    <a:pt x="3776877" y="1509549"/>
                  </a:lnTo>
                  <a:lnTo>
                    <a:pt x="0" y="1509549"/>
                  </a:lnTo>
                  <a:close/>
                </a:path>
              </a:pathLst>
            </a:custGeom>
            <a:solidFill>
              <a:srgbClr val="F0F9FF"/>
            </a:solidFill>
            <a:ln cap="sq">
              <a:noFill/>
              <a:prstDash val="solid"/>
              <a:miter/>
            </a:ln>
          </p:spPr>
        </p:sp>
        <p:sp>
          <p:nvSpPr>
            <p:cNvPr name="TextBox 7" id="7"/>
            <p:cNvSpPr txBox="true"/>
            <p:nvPr/>
          </p:nvSpPr>
          <p:spPr>
            <a:xfrm>
              <a:off x="0" y="-47625"/>
              <a:ext cx="3776877" cy="1557174"/>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a:off x="2798680" y="4293870"/>
            <a:ext cx="12792207"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2237599" y="755170"/>
            <a:ext cx="13812802"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2E1B5B"/>
                </a:solidFill>
                <a:latin typeface="Montserrat Bold"/>
              </a:rPr>
              <a:t>3. XÁC ĐỊNH YÊU CẦU BÀI TOÁN</a:t>
            </a:r>
          </a:p>
        </p:txBody>
      </p:sp>
      <p:sp>
        <p:nvSpPr>
          <p:cNvPr name="TextBox 12" id="12"/>
          <p:cNvSpPr txBox="true"/>
          <p:nvPr/>
        </p:nvSpPr>
        <p:spPr>
          <a:xfrm rot="0">
            <a:off x="2416321" y="1750281"/>
            <a:ext cx="4182467" cy="480175"/>
          </a:xfrm>
          <a:prstGeom prst="rect">
            <a:avLst/>
          </a:prstGeom>
        </p:spPr>
        <p:txBody>
          <a:bodyPr anchor="t" rtlCol="false" tIns="0" lIns="0" bIns="0" rIns="0">
            <a:spAutoFit/>
          </a:bodyPr>
          <a:lstStyle/>
          <a:p>
            <a:pPr algn="ctr">
              <a:lnSpc>
                <a:spcPts val="3983"/>
              </a:lnSpc>
            </a:pPr>
            <a:r>
              <a:rPr lang="en-US" sz="2845">
                <a:solidFill>
                  <a:srgbClr val="000000"/>
                </a:solidFill>
                <a:latin typeface="Montserrat Bold"/>
              </a:rPr>
              <a:t>3.1. Yêu cầu bài toán</a:t>
            </a:r>
          </a:p>
        </p:txBody>
      </p:sp>
      <p:sp>
        <p:nvSpPr>
          <p:cNvPr name="Freeform 13" id="13"/>
          <p:cNvSpPr/>
          <p:nvPr/>
        </p:nvSpPr>
        <p:spPr>
          <a:xfrm flipH="false" flipV="false" rot="0">
            <a:off x="15769681" y="1352070"/>
            <a:ext cx="1088968" cy="849395"/>
          </a:xfrm>
          <a:custGeom>
            <a:avLst/>
            <a:gdLst/>
            <a:ahLst/>
            <a:cxnLst/>
            <a:rect r="r" b="b" t="t" l="l"/>
            <a:pathLst>
              <a:path h="849395" w="1088968">
                <a:moveTo>
                  <a:pt x="0" y="0"/>
                </a:moveTo>
                <a:lnTo>
                  <a:pt x="1088968" y="0"/>
                </a:lnTo>
                <a:lnTo>
                  <a:pt x="1088968" y="849396"/>
                </a:lnTo>
                <a:lnTo>
                  <a:pt x="0" y="8493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454421" y="2339975"/>
            <a:ext cx="13174565" cy="19348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Montserrat"/>
              </a:rPr>
              <a:t>Game thuộc thể loại hành động - chạy đua → Cần đem lại trải nghiệm chơi thú vị cho người chơi qua việc thiết kế nhân vật, giao diện, thiết kế các màn chơi đa dạng.</a:t>
            </a:r>
          </a:p>
          <a:p>
            <a:pPr algn="just" marL="474981" indent="-237491" lvl="1">
              <a:lnSpc>
                <a:spcPts val="3080"/>
              </a:lnSpc>
              <a:buFont typeface="Arial"/>
              <a:buChar char="•"/>
            </a:pPr>
            <a:r>
              <a:rPr lang="en-US" sz="2200">
                <a:solidFill>
                  <a:srgbClr val="000000"/>
                </a:solidFill>
                <a:latin typeface="Montserrat"/>
              </a:rPr>
              <a:t>Đồ họa và âm nhạc trong game phải hấp dẫn → Tạo trải nghiệm thú vị và sôi động cho người chơi.</a:t>
            </a:r>
          </a:p>
          <a:p>
            <a:pPr algn="just">
              <a:lnSpc>
                <a:spcPts val="3080"/>
              </a:lnSpc>
            </a:pPr>
          </a:p>
        </p:txBody>
      </p:sp>
      <p:grpSp>
        <p:nvGrpSpPr>
          <p:cNvPr name="Group 15" id="15"/>
          <p:cNvGrpSpPr/>
          <p:nvPr/>
        </p:nvGrpSpPr>
        <p:grpSpPr>
          <a:xfrm rot="0">
            <a:off x="2557015" y="4760595"/>
            <a:ext cx="13212665" cy="2476914"/>
            <a:chOff x="0" y="0"/>
            <a:chExt cx="17616887" cy="3302552"/>
          </a:xfrm>
        </p:grpSpPr>
        <p:sp>
          <p:nvSpPr>
            <p:cNvPr name="TextBox 16" id="16"/>
            <p:cNvSpPr txBox="true"/>
            <p:nvPr/>
          </p:nvSpPr>
          <p:spPr>
            <a:xfrm rot="0">
              <a:off x="0" y="-47625"/>
              <a:ext cx="9820546" cy="624358"/>
            </a:xfrm>
            <a:prstGeom prst="rect">
              <a:avLst/>
            </a:prstGeom>
          </p:spPr>
          <p:txBody>
            <a:bodyPr anchor="t" rtlCol="false" tIns="0" lIns="0" bIns="0" rIns="0">
              <a:spAutoFit/>
            </a:bodyPr>
            <a:lstStyle/>
            <a:p>
              <a:pPr>
                <a:lnSpc>
                  <a:spcPts val="3983"/>
                </a:lnSpc>
              </a:pPr>
              <a:r>
                <a:rPr lang="en-US" sz="2845">
                  <a:solidFill>
                    <a:srgbClr val="000000"/>
                  </a:solidFill>
                  <a:latin typeface="Montserrat Bold"/>
                </a:rPr>
                <a:t>3.2. Đối tượng và phạm vi nghiên cứu</a:t>
              </a:r>
            </a:p>
          </p:txBody>
        </p:sp>
        <p:sp>
          <p:nvSpPr>
            <p:cNvPr name="TextBox 17" id="17"/>
            <p:cNvSpPr txBox="true"/>
            <p:nvPr/>
          </p:nvSpPr>
          <p:spPr>
            <a:xfrm rot="0">
              <a:off x="50800" y="735459"/>
              <a:ext cx="17566087" cy="2567093"/>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Montserrat"/>
                </a:rPr>
                <a:t>Đối tượng nghiên cứu: Người đam mê thể loại 2D hành động - chạy đua, đặc biệt là nhóm đối tượng người dùng mà game nhắm đến, là các trẻ nam từ 15 tuổi trở lên.</a:t>
              </a:r>
            </a:p>
            <a:p>
              <a:pPr algn="just" marL="474981" indent="-237491" lvl="1">
                <a:lnSpc>
                  <a:spcPts val="3080"/>
                </a:lnSpc>
                <a:buFont typeface="Arial"/>
                <a:buChar char="•"/>
              </a:pPr>
              <a:r>
                <a:rPr lang="en-US" sz="2200">
                  <a:solidFill>
                    <a:srgbClr val="000000"/>
                  </a:solidFill>
                  <a:latin typeface="Montserrat"/>
                </a:rPr>
                <a:t>Phạm vi nghiên cứu: Nghiên cứu về gameplay và trải nghiệm người chơi trong thế giới 2D của trò chơi.</a:t>
              </a:r>
            </a:p>
            <a:p>
              <a:pPr algn="just">
                <a:lnSpc>
                  <a:spcPts val="3080"/>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852489" y="1505940"/>
            <a:ext cx="14340329" cy="5731569"/>
            <a:chOff x="0" y="0"/>
            <a:chExt cx="3776877" cy="1509549"/>
          </a:xfrm>
        </p:grpSpPr>
        <p:sp>
          <p:nvSpPr>
            <p:cNvPr name="Freeform 6" id="6"/>
            <p:cNvSpPr/>
            <p:nvPr/>
          </p:nvSpPr>
          <p:spPr>
            <a:xfrm flipH="false" flipV="false" rot="0">
              <a:off x="0" y="0"/>
              <a:ext cx="3776877" cy="1509549"/>
            </a:xfrm>
            <a:custGeom>
              <a:avLst/>
              <a:gdLst/>
              <a:ahLst/>
              <a:cxnLst/>
              <a:rect r="r" b="b" t="t" l="l"/>
              <a:pathLst>
                <a:path h="1509549" w="3776877">
                  <a:moveTo>
                    <a:pt x="0" y="0"/>
                  </a:moveTo>
                  <a:lnTo>
                    <a:pt x="3776877" y="0"/>
                  </a:lnTo>
                  <a:lnTo>
                    <a:pt x="3776877" y="1509549"/>
                  </a:lnTo>
                  <a:lnTo>
                    <a:pt x="0" y="1509549"/>
                  </a:lnTo>
                  <a:close/>
                </a:path>
              </a:pathLst>
            </a:custGeom>
            <a:solidFill>
              <a:srgbClr val="F0F9FF"/>
            </a:solidFill>
            <a:ln cap="sq">
              <a:noFill/>
              <a:prstDash val="solid"/>
              <a:miter/>
            </a:ln>
          </p:spPr>
        </p:sp>
        <p:sp>
          <p:nvSpPr>
            <p:cNvPr name="TextBox 7" id="7"/>
            <p:cNvSpPr txBox="true"/>
            <p:nvPr/>
          </p:nvSpPr>
          <p:spPr>
            <a:xfrm>
              <a:off x="0" y="-47625"/>
              <a:ext cx="3776877" cy="1557174"/>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8" id="8"/>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48991" y="5494654"/>
            <a:ext cx="1649689" cy="3217479"/>
          </a:xfrm>
          <a:custGeom>
            <a:avLst/>
            <a:gdLst/>
            <a:ahLst/>
            <a:cxnLst/>
            <a:rect r="r" b="b" t="t" l="l"/>
            <a:pathLst>
              <a:path h="3217479" w="1649689">
                <a:moveTo>
                  <a:pt x="0" y="0"/>
                </a:moveTo>
                <a:lnTo>
                  <a:pt x="1649689" y="0"/>
                </a:lnTo>
                <a:lnTo>
                  <a:pt x="1649689" y="3217479"/>
                </a:lnTo>
                <a:lnTo>
                  <a:pt x="0" y="32174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a:off x="2798680" y="4293870"/>
            <a:ext cx="12792207" cy="0"/>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2237599" y="755170"/>
            <a:ext cx="13812802" cy="596900"/>
          </a:xfrm>
          <a:prstGeom prst="rect">
            <a:avLst/>
          </a:prstGeom>
        </p:spPr>
        <p:txBody>
          <a:bodyPr anchor="t" rtlCol="false" tIns="0" lIns="0" bIns="0" rIns="0">
            <a:spAutoFit/>
          </a:bodyPr>
          <a:lstStyle/>
          <a:p>
            <a:pPr algn="ctr" marL="0" indent="0" lvl="0">
              <a:lnSpc>
                <a:spcPts val="4899"/>
              </a:lnSpc>
              <a:spcBef>
                <a:spcPct val="0"/>
              </a:spcBef>
            </a:pPr>
            <a:r>
              <a:rPr lang="en-US" sz="3499">
                <a:solidFill>
                  <a:srgbClr val="2E1B5B"/>
                </a:solidFill>
                <a:latin typeface="Montserrat Bold"/>
              </a:rPr>
              <a:t>3. XÁC ĐỊNH YÊU CẦU BÀI TOÁN</a:t>
            </a:r>
          </a:p>
        </p:txBody>
      </p:sp>
      <p:sp>
        <p:nvSpPr>
          <p:cNvPr name="TextBox 12" id="12"/>
          <p:cNvSpPr txBox="true"/>
          <p:nvPr/>
        </p:nvSpPr>
        <p:spPr>
          <a:xfrm rot="0">
            <a:off x="2416321" y="1750281"/>
            <a:ext cx="7059675" cy="480175"/>
          </a:xfrm>
          <a:prstGeom prst="rect">
            <a:avLst/>
          </a:prstGeom>
        </p:spPr>
        <p:txBody>
          <a:bodyPr anchor="t" rtlCol="false" tIns="0" lIns="0" bIns="0" rIns="0">
            <a:spAutoFit/>
          </a:bodyPr>
          <a:lstStyle/>
          <a:p>
            <a:pPr>
              <a:lnSpc>
                <a:spcPts val="3983"/>
              </a:lnSpc>
            </a:pPr>
            <a:r>
              <a:rPr lang="en-US" sz="2845">
                <a:solidFill>
                  <a:srgbClr val="000000"/>
                </a:solidFill>
                <a:latin typeface="Montserrat Bold"/>
              </a:rPr>
              <a:t>3.3. Mục tiêu và nhiệm vụ nghiên cứu</a:t>
            </a:r>
          </a:p>
        </p:txBody>
      </p:sp>
      <p:sp>
        <p:nvSpPr>
          <p:cNvPr name="Freeform 13" id="13"/>
          <p:cNvSpPr/>
          <p:nvPr/>
        </p:nvSpPr>
        <p:spPr>
          <a:xfrm flipH="false" flipV="false" rot="0">
            <a:off x="15769681" y="1352070"/>
            <a:ext cx="1088968" cy="849395"/>
          </a:xfrm>
          <a:custGeom>
            <a:avLst/>
            <a:gdLst/>
            <a:ahLst/>
            <a:cxnLst/>
            <a:rect r="r" b="b" t="t" l="l"/>
            <a:pathLst>
              <a:path h="849395" w="1088968">
                <a:moveTo>
                  <a:pt x="0" y="0"/>
                </a:moveTo>
                <a:lnTo>
                  <a:pt x="1088968" y="0"/>
                </a:lnTo>
                <a:lnTo>
                  <a:pt x="1088968" y="849396"/>
                </a:lnTo>
                <a:lnTo>
                  <a:pt x="0" y="8493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454421" y="2339975"/>
            <a:ext cx="13174565" cy="1934845"/>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Montserrat"/>
              </a:rPr>
              <a:t>Mục tiêu nghiên cứu: Tạo ra 1 trải nghiệm chơi game độc đáo, mục tiêu là phát triển 1 trò chơi 2D “Run or Die” với trải nghiệm chơi game độc đáo và thu hút.</a:t>
            </a:r>
          </a:p>
          <a:p>
            <a:pPr algn="just" marL="474981" indent="-237491" lvl="1">
              <a:lnSpc>
                <a:spcPts val="3080"/>
              </a:lnSpc>
              <a:buFont typeface="Arial"/>
              <a:buChar char="•"/>
            </a:pPr>
            <a:r>
              <a:rPr lang="en-US" sz="2200">
                <a:solidFill>
                  <a:srgbClr val="000000"/>
                </a:solidFill>
                <a:latin typeface="Montserrat"/>
              </a:rPr>
              <a:t>Nhiệm vụ nghiên cứu: Tập trung thiết kế các cấp độ với các nhiệm vụ và thách thức đa dạng để đem lại sự phấn khích và hứng thú cho người chơi.</a:t>
            </a:r>
          </a:p>
          <a:p>
            <a:pPr algn="just">
              <a:lnSpc>
                <a:spcPts val="3080"/>
              </a:lnSpc>
            </a:pPr>
          </a:p>
        </p:txBody>
      </p:sp>
      <p:grpSp>
        <p:nvGrpSpPr>
          <p:cNvPr name="Group 15" id="15"/>
          <p:cNvGrpSpPr/>
          <p:nvPr/>
        </p:nvGrpSpPr>
        <p:grpSpPr>
          <a:xfrm rot="0">
            <a:off x="2557015" y="4760595"/>
            <a:ext cx="13212665" cy="2476914"/>
            <a:chOff x="0" y="0"/>
            <a:chExt cx="17616887" cy="3302552"/>
          </a:xfrm>
        </p:grpSpPr>
        <p:sp>
          <p:nvSpPr>
            <p:cNvPr name="TextBox 16" id="16"/>
            <p:cNvSpPr txBox="true"/>
            <p:nvPr/>
          </p:nvSpPr>
          <p:spPr>
            <a:xfrm rot="0">
              <a:off x="0" y="-47625"/>
              <a:ext cx="9820546" cy="624358"/>
            </a:xfrm>
            <a:prstGeom prst="rect">
              <a:avLst/>
            </a:prstGeom>
          </p:spPr>
          <p:txBody>
            <a:bodyPr anchor="t" rtlCol="false" tIns="0" lIns="0" bIns="0" rIns="0">
              <a:spAutoFit/>
            </a:bodyPr>
            <a:lstStyle/>
            <a:p>
              <a:pPr>
                <a:lnSpc>
                  <a:spcPts val="3983"/>
                </a:lnSpc>
              </a:pPr>
              <a:r>
                <a:rPr lang="en-US" sz="2845">
                  <a:solidFill>
                    <a:srgbClr val="000000"/>
                  </a:solidFill>
                  <a:latin typeface="Montserrat Bold"/>
                </a:rPr>
                <a:t>3.4. Tính cấp thiết của sản phẩm</a:t>
              </a:r>
            </a:p>
          </p:txBody>
        </p:sp>
        <p:sp>
          <p:nvSpPr>
            <p:cNvPr name="TextBox 17" id="17"/>
            <p:cNvSpPr txBox="true"/>
            <p:nvPr/>
          </p:nvSpPr>
          <p:spPr>
            <a:xfrm rot="0">
              <a:off x="50800" y="735459"/>
              <a:ext cx="17566087" cy="2567093"/>
            </a:xfrm>
            <a:prstGeom prst="rect">
              <a:avLst/>
            </a:prstGeom>
          </p:spPr>
          <p:txBody>
            <a:bodyPr anchor="t" rtlCol="false" tIns="0" lIns="0" bIns="0" rIns="0">
              <a:spAutoFit/>
            </a:bodyPr>
            <a:lstStyle/>
            <a:p>
              <a:pPr algn="just" marL="474981" indent="-237491" lvl="1">
                <a:lnSpc>
                  <a:spcPts val="3080"/>
                </a:lnSpc>
                <a:buFont typeface="Arial"/>
                <a:buChar char="•"/>
              </a:pPr>
              <a:r>
                <a:rPr lang="en-US" sz="2200">
                  <a:solidFill>
                    <a:srgbClr val="000000"/>
                  </a:solidFill>
                  <a:latin typeface="Montserrat"/>
                </a:rPr>
                <a:t>Giải trí và giảm stress: Sản phẩm mang lại tính giải trí và giúp giảm căng thẳng cho người chơi trong những khoảnh khắc giải trí.</a:t>
              </a:r>
            </a:p>
            <a:p>
              <a:pPr algn="just" marL="474981" indent="-237491" lvl="1">
                <a:lnSpc>
                  <a:spcPts val="3080"/>
                </a:lnSpc>
                <a:buFont typeface="Arial"/>
                <a:buChar char="•"/>
              </a:pPr>
              <a:r>
                <a:rPr lang="en-US" sz="2200">
                  <a:solidFill>
                    <a:srgbClr val="000000"/>
                  </a:solidFill>
                  <a:latin typeface="Montserrat"/>
                </a:rPr>
                <a:t>Khám phá và sáng tạo: Tính cấp thiết nằm ở khả năng khám phá và sáng tạo, mang đến một thế giới 2D mới mẻ và đầy thú vị.</a:t>
              </a:r>
            </a:p>
            <a:p>
              <a:pPr algn="just">
                <a:lnSpc>
                  <a:spcPts val="308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593085" y="3261419"/>
            <a:ext cx="5707760" cy="6153919"/>
          </a:xfrm>
          <a:custGeom>
            <a:avLst/>
            <a:gdLst/>
            <a:ahLst/>
            <a:cxnLst/>
            <a:rect r="r" b="b" t="t" l="l"/>
            <a:pathLst>
              <a:path h="6153919" w="5707760">
                <a:moveTo>
                  <a:pt x="0" y="0"/>
                </a:moveTo>
                <a:lnTo>
                  <a:pt x="5707760" y="0"/>
                </a:lnTo>
                <a:lnTo>
                  <a:pt x="5707760" y="6153920"/>
                </a:lnTo>
                <a:lnTo>
                  <a:pt x="0" y="6153920"/>
                </a:lnTo>
                <a:lnTo>
                  <a:pt x="0" y="0"/>
                </a:lnTo>
                <a:close/>
              </a:path>
            </a:pathLst>
          </a:custGeom>
          <a:blipFill>
            <a:blip r:embed="rId2"/>
            <a:stretch>
              <a:fillRect l="0" t="0" r="0" b="0"/>
            </a:stretch>
          </a:blipFill>
        </p:spPr>
      </p:sp>
      <p:sp>
        <p:nvSpPr>
          <p:cNvPr name="Freeform 3" id="3"/>
          <p:cNvSpPr/>
          <p:nvPr/>
        </p:nvSpPr>
        <p:spPr>
          <a:xfrm flipH="false" flipV="false" rot="0">
            <a:off x="620280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239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518005"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51881" y="1104019"/>
            <a:ext cx="4936169" cy="1202630"/>
          </a:xfrm>
          <a:custGeom>
            <a:avLst/>
            <a:gdLst/>
            <a:ahLst/>
            <a:cxnLst/>
            <a:rect r="r" b="b" t="t" l="l"/>
            <a:pathLst>
              <a:path h="1202630" w="4936169">
                <a:moveTo>
                  <a:pt x="0" y="0"/>
                </a:moveTo>
                <a:lnTo>
                  <a:pt x="4936169" y="0"/>
                </a:lnTo>
                <a:lnTo>
                  <a:pt x="4936169" y="1202630"/>
                </a:lnTo>
                <a:lnTo>
                  <a:pt x="0" y="120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3114675" y="2525724"/>
            <a:ext cx="13387206" cy="6291939"/>
            <a:chOff x="0" y="0"/>
            <a:chExt cx="3525848" cy="1657136"/>
          </a:xfrm>
        </p:grpSpPr>
        <p:sp>
          <p:nvSpPr>
            <p:cNvPr name="Freeform 10" id="10"/>
            <p:cNvSpPr/>
            <p:nvPr/>
          </p:nvSpPr>
          <p:spPr>
            <a:xfrm flipH="false" flipV="false" rot="0">
              <a:off x="0" y="0"/>
              <a:ext cx="3525848" cy="1657136"/>
            </a:xfrm>
            <a:custGeom>
              <a:avLst/>
              <a:gdLst/>
              <a:ahLst/>
              <a:cxnLst/>
              <a:rect r="r" b="b" t="t" l="l"/>
              <a:pathLst>
                <a:path h="1657136" w="3525848">
                  <a:moveTo>
                    <a:pt x="0" y="0"/>
                  </a:moveTo>
                  <a:lnTo>
                    <a:pt x="3525848" y="0"/>
                  </a:lnTo>
                  <a:lnTo>
                    <a:pt x="3525848" y="1657136"/>
                  </a:lnTo>
                  <a:lnTo>
                    <a:pt x="0" y="1657136"/>
                  </a:lnTo>
                  <a:close/>
                </a:path>
              </a:pathLst>
            </a:custGeom>
            <a:solidFill>
              <a:srgbClr val="F0F9FF"/>
            </a:solidFill>
          </p:spPr>
        </p:sp>
        <p:sp>
          <p:nvSpPr>
            <p:cNvPr name="TextBox 11" id="11"/>
            <p:cNvSpPr txBox="true"/>
            <p:nvPr/>
          </p:nvSpPr>
          <p:spPr>
            <a:xfrm>
              <a:off x="0" y="-47625"/>
              <a:ext cx="3525848" cy="1704761"/>
            </a:xfrm>
            <a:prstGeom prst="rect">
              <a:avLst/>
            </a:prstGeom>
          </p:spPr>
          <p:txBody>
            <a:bodyPr anchor="ctr" rtlCol="false" tIns="50800" lIns="50800" bIns="50800" rIns="50800"/>
            <a:lstStyle/>
            <a:p>
              <a:pPr algn="ctr">
                <a:lnSpc>
                  <a:spcPts val="3214"/>
                </a:lnSpc>
              </a:pPr>
            </a:p>
          </p:txBody>
        </p:sp>
      </p:grpSp>
      <p:sp>
        <p:nvSpPr>
          <p:cNvPr name="TextBox 12" id="12"/>
          <p:cNvSpPr txBox="true"/>
          <p:nvPr/>
        </p:nvSpPr>
        <p:spPr>
          <a:xfrm rot="0">
            <a:off x="5178497" y="1326362"/>
            <a:ext cx="9259561"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4. TỔNG QUAN VỀ GAME “RUN OR DIE”</a:t>
            </a:r>
          </a:p>
        </p:txBody>
      </p:sp>
      <p:sp>
        <p:nvSpPr>
          <p:cNvPr name="Freeform 13" id="13"/>
          <p:cNvSpPr/>
          <p:nvPr/>
        </p:nvSpPr>
        <p:spPr>
          <a:xfrm flipH="false" flipV="false" rot="0">
            <a:off x="16826619" y="3682264"/>
            <a:ext cx="781412" cy="781412"/>
          </a:xfrm>
          <a:custGeom>
            <a:avLst/>
            <a:gdLst/>
            <a:ahLst/>
            <a:cxnLst/>
            <a:rect r="r" b="b" t="t" l="l"/>
            <a:pathLst>
              <a:path h="781412" w="781412">
                <a:moveTo>
                  <a:pt x="0" y="0"/>
                </a:moveTo>
                <a:lnTo>
                  <a:pt x="781412" y="0"/>
                </a:lnTo>
                <a:lnTo>
                  <a:pt x="781412" y="781412"/>
                </a:lnTo>
                <a:lnTo>
                  <a:pt x="0" y="781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819966" y="5754870"/>
            <a:ext cx="905865" cy="849866"/>
          </a:xfrm>
          <a:custGeom>
            <a:avLst/>
            <a:gdLst/>
            <a:ahLst/>
            <a:cxnLst/>
            <a:rect r="r" b="b" t="t" l="l"/>
            <a:pathLst>
              <a:path h="849866" w="905865">
                <a:moveTo>
                  <a:pt x="0" y="0"/>
                </a:moveTo>
                <a:lnTo>
                  <a:pt x="905865" y="0"/>
                </a:lnTo>
                <a:lnTo>
                  <a:pt x="905865" y="849866"/>
                </a:lnTo>
                <a:lnTo>
                  <a:pt x="0" y="8498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819966" y="4796366"/>
            <a:ext cx="727817" cy="727817"/>
          </a:xfrm>
          <a:custGeom>
            <a:avLst/>
            <a:gdLst/>
            <a:ahLst/>
            <a:cxnLst/>
            <a:rect r="r" b="b" t="t" l="l"/>
            <a:pathLst>
              <a:path h="727817" w="727817">
                <a:moveTo>
                  <a:pt x="0" y="0"/>
                </a:moveTo>
                <a:lnTo>
                  <a:pt x="727817" y="0"/>
                </a:lnTo>
                <a:lnTo>
                  <a:pt x="727817" y="727817"/>
                </a:lnTo>
                <a:lnTo>
                  <a:pt x="0" y="727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7680007" y="4779446"/>
            <a:ext cx="727817" cy="727817"/>
          </a:xfrm>
          <a:custGeom>
            <a:avLst/>
            <a:gdLst/>
            <a:ahLst/>
            <a:cxnLst/>
            <a:rect r="r" b="b" t="t" l="l"/>
            <a:pathLst>
              <a:path h="727817" w="727817">
                <a:moveTo>
                  <a:pt x="0" y="0"/>
                </a:moveTo>
                <a:lnTo>
                  <a:pt x="727817" y="0"/>
                </a:lnTo>
                <a:lnTo>
                  <a:pt x="727817" y="727818"/>
                </a:lnTo>
                <a:lnTo>
                  <a:pt x="0" y="727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329031" y="2891416"/>
            <a:ext cx="12799860" cy="58400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2E1B5B"/>
                </a:solidFill>
                <a:latin typeface="Montserrat"/>
              </a:rPr>
              <a:t>Tên game: Run or Die</a:t>
            </a:r>
          </a:p>
          <a:p>
            <a:pPr algn="just" marL="474979" indent="-237490" lvl="1">
              <a:lnSpc>
                <a:spcPts val="3079"/>
              </a:lnSpc>
              <a:buFont typeface="Arial"/>
              <a:buChar char="•"/>
            </a:pPr>
            <a:r>
              <a:rPr lang="en-US" sz="2199">
                <a:solidFill>
                  <a:srgbClr val="2E1B5B"/>
                </a:solidFill>
                <a:latin typeface="Montserrat"/>
              </a:rPr>
              <a:t>Thể loại: 2D, hành động - phiêu lưu, chạy đua.</a:t>
            </a:r>
          </a:p>
          <a:p>
            <a:pPr algn="just" marL="474979" indent="-237490" lvl="1">
              <a:lnSpc>
                <a:spcPts val="3079"/>
              </a:lnSpc>
              <a:buFont typeface="Arial"/>
              <a:buChar char="•"/>
            </a:pPr>
            <a:r>
              <a:rPr lang="en-US" sz="2199">
                <a:solidFill>
                  <a:srgbClr val="2E1B5B"/>
                </a:solidFill>
                <a:latin typeface="Montserrat"/>
              </a:rPr>
              <a:t>Nền tảng phát hành: DESKTOP</a:t>
            </a:r>
          </a:p>
          <a:p>
            <a:pPr algn="just" marL="474979" indent="-237490" lvl="1">
              <a:lnSpc>
                <a:spcPts val="3079"/>
              </a:lnSpc>
              <a:buFont typeface="Arial"/>
              <a:buChar char="•"/>
            </a:pPr>
            <a:r>
              <a:rPr lang="en-US" sz="2199">
                <a:solidFill>
                  <a:srgbClr val="2E1B5B"/>
                </a:solidFill>
                <a:latin typeface="Montserrat"/>
              </a:rPr>
              <a:t>Đối tượng người chơi:</a:t>
            </a:r>
          </a:p>
          <a:p>
            <a:pPr algn="just" marL="949959" indent="-316653" lvl="2">
              <a:lnSpc>
                <a:spcPts val="3079"/>
              </a:lnSpc>
              <a:buFont typeface="Arial"/>
              <a:buChar char="⚬"/>
            </a:pPr>
            <a:r>
              <a:rPr lang="en-US" sz="2199">
                <a:solidFill>
                  <a:srgbClr val="2E1B5B"/>
                </a:solidFill>
                <a:latin typeface="Montserrat"/>
              </a:rPr>
              <a:t>Độ tuổi hướng tới: Nam từ 15-21 tuổi.</a:t>
            </a:r>
          </a:p>
          <a:p>
            <a:pPr algn="just" marL="949959" indent="-316653" lvl="2">
              <a:lnSpc>
                <a:spcPts val="3079"/>
              </a:lnSpc>
              <a:buFont typeface="Arial"/>
              <a:buChar char="⚬"/>
            </a:pPr>
            <a:r>
              <a:rPr lang="en-US" sz="2199">
                <a:solidFill>
                  <a:srgbClr val="2E1B5B"/>
                </a:solidFill>
                <a:latin typeface="Montserrat"/>
              </a:rPr>
              <a:t>Phù hợp với đối tượng trẻ em hứng thú, có sở thích với thể loại game phiêu lưu - chạy đua, đam mê khám phá.</a:t>
            </a:r>
          </a:p>
          <a:p>
            <a:pPr algn="just" marL="474979" indent="-237490" lvl="1">
              <a:lnSpc>
                <a:spcPts val="3079"/>
              </a:lnSpc>
              <a:buFont typeface="Arial"/>
              <a:buChar char="•"/>
            </a:pPr>
            <a:r>
              <a:rPr lang="en-US" sz="2199">
                <a:solidFill>
                  <a:srgbClr val="2E1B5B"/>
                </a:solidFill>
                <a:latin typeface="Montserrat"/>
              </a:rPr>
              <a:t>Các sản phẩm tương tự: Mario, Chicken invader, …</a:t>
            </a:r>
          </a:p>
          <a:p>
            <a:pPr algn="just" marL="474979" indent="-237490" lvl="1">
              <a:lnSpc>
                <a:spcPts val="3079"/>
              </a:lnSpc>
              <a:buFont typeface="Arial"/>
              <a:buChar char="•"/>
            </a:pPr>
            <a:r>
              <a:rPr lang="en-US" sz="2199">
                <a:solidFill>
                  <a:srgbClr val="2E1B5B"/>
                </a:solidFill>
                <a:latin typeface="Montserrat"/>
              </a:rPr>
              <a:t>Game summary (Tóm tắt trò chơi): Michael - người nông dân thường đi lấy củi trên núi. Ngày nọ khi đang đi trên đường, một thực thể kỳ lạ xuất hiện và dùng phép dịch chuyển Michael tới một chiều không gian khác. Michael bị đưa tới 1 thế giới khác, giống hệt thế giới nơi anh sống nhưng bầu trời luôn là buổi hoàng hôn. Michael không chỉ là người duy nhất ở thế giới này còn có những quái vật khát máu và điên cuồng. Michael vừa phải chạy trốn khỏi lũ quái vật vừa phải tìm lối thoát khỏi thế giới kỳ quái này.</a:t>
            </a:r>
          </a:p>
          <a:p>
            <a:pPr algn="just">
              <a:lnSpc>
                <a:spcPts val="3079"/>
              </a:lnSpc>
            </a:pPr>
            <a:r>
              <a:rPr lang="en-US" sz="2199">
                <a:solidFill>
                  <a:srgbClr val="2E1B5B"/>
                </a:solidFill>
                <a:latin typeface="Montserrat"/>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593085" y="3261419"/>
            <a:ext cx="5707760" cy="6153919"/>
          </a:xfrm>
          <a:custGeom>
            <a:avLst/>
            <a:gdLst/>
            <a:ahLst/>
            <a:cxnLst/>
            <a:rect r="r" b="b" t="t" l="l"/>
            <a:pathLst>
              <a:path h="6153919" w="5707760">
                <a:moveTo>
                  <a:pt x="0" y="0"/>
                </a:moveTo>
                <a:lnTo>
                  <a:pt x="5707760" y="0"/>
                </a:lnTo>
                <a:lnTo>
                  <a:pt x="5707760" y="6153920"/>
                </a:lnTo>
                <a:lnTo>
                  <a:pt x="0" y="6153920"/>
                </a:lnTo>
                <a:lnTo>
                  <a:pt x="0" y="0"/>
                </a:lnTo>
                <a:close/>
              </a:path>
            </a:pathLst>
          </a:custGeom>
          <a:blipFill>
            <a:blip r:embed="rId2"/>
            <a:stretch>
              <a:fillRect l="0" t="0" r="0" b="0"/>
            </a:stretch>
          </a:blipFill>
        </p:spPr>
      </p:sp>
      <p:sp>
        <p:nvSpPr>
          <p:cNvPr name="Freeform 3" id="3"/>
          <p:cNvSpPr/>
          <p:nvPr/>
        </p:nvSpPr>
        <p:spPr>
          <a:xfrm flipH="false" flipV="false" rot="0">
            <a:off x="620280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239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518005"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51881" y="1104019"/>
            <a:ext cx="4936169" cy="1202630"/>
          </a:xfrm>
          <a:custGeom>
            <a:avLst/>
            <a:gdLst/>
            <a:ahLst/>
            <a:cxnLst/>
            <a:rect r="r" b="b" t="t" l="l"/>
            <a:pathLst>
              <a:path h="1202630" w="4936169">
                <a:moveTo>
                  <a:pt x="0" y="0"/>
                </a:moveTo>
                <a:lnTo>
                  <a:pt x="4936169" y="0"/>
                </a:lnTo>
                <a:lnTo>
                  <a:pt x="4936169" y="1202630"/>
                </a:lnTo>
                <a:lnTo>
                  <a:pt x="0" y="120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3114675" y="2525724"/>
            <a:ext cx="13387206" cy="2998459"/>
            <a:chOff x="0" y="0"/>
            <a:chExt cx="3525848" cy="789717"/>
          </a:xfrm>
        </p:grpSpPr>
        <p:sp>
          <p:nvSpPr>
            <p:cNvPr name="Freeform 10" id="10"/>
            <p:cNvSpPr/>
            <p:nvPr/>
          </p:nvSpPr>
          <p:spPr>
            <a:xfrm flipH="false" flipV="false" rot="0">
              <a:off x="0" y="0"/>
              <a:ext cx="3525848" cy="789717"/>
            </a:xfrm>
            <a:custGeom>
              <a:avLst/>
              <a:gdLst/>
              <a:ahLst/>
              <a:cxnLst/>
              <a:rect r="r" b="b" t="t" l="l"/>
              <a:pathLst>
                <a:path h="789717" w="3525848">
                  <a:moveTo>
                    <a:pt x="0" y="0"/>
                  </a:moveTo>
                  <a:lnTo>
                    <a:pt x="3525848" y="0"/>
                  </a:lnTo>
                  <a:lnTo>
                    <a:pt x="3525848" y="789717"/>
                  </a:lnTo>
                  <a:lnTo>
                    <a:pt x="0" y="789717"/>
                  </a:lnTo>
                  <a:close/>
                </a:path>
              </a:pathLst>
            </a:custGeom>
            <a:solidFill>
              <a:srgbClr val="F0F9FF"/>
            </a:solidFill>
          </p:spPr>
        </p:sp>
        <p:sp>
          <p:nvSpPr>
            <p:cNvPr name="TextBox 11" id="11"/>
            <p:cNvSpPr txBox="true"/>
            <p:nvPr/>
          </p:nvSpPr>
          <p:spPr>
            <a:xfrm>
              <a:off x="0" y="-47625"/>
              <a:ext cx="3525848" cy="837342"/>
            </a:xfrm>
            <a:prstGeom prst="rect">
              <a:avLst/>
            </a:prstGeom>
          </p:spPr>
          <p:txBody>
            <a:bodyPr anchor="ctr" rtlCol="false" tIns="50800" lIns="50800" bIns="50800" rIns="50800"/>
            <a:lstStyle/>
            <a:p>
              <a:pPr algn="ctr">
                <a:lnSpc>
                  <a:spcPts val="3214"/>
                </a:lnSpc>
              </a:pPr>
            </a:p>
          </p:txBody>
        </p:sp>
      </p:grpSp>
      <p:sp>
        <p:nvSpPr>
          <p:cNvPr name="TextBox 12" id="12"/>
          <p:cNvSpPr txBox="true"/>
          <p:nvPr/>
        </p:nvSpPr>
        <p:spPr>
          <a:xfrm rot="0">
            <a:off x="3329031" y="1098909"/>
            <a:ext cx="113363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4. TỔNG QUAN VỀ GAME “RUN OR DIE”</a:t>
            </a:r>
          </a:p>
        </p:txBody>
      </p:sp>
      <p:sp>
        <p:nvSpPr>
          <p:cNvPr name="Freeform 13" id="13"/>
          <p:cNvSpPr/>
          <p:nvPr/>
        </p:nvSpPr>
        <p:spPr>
          <a:xfrm flipH="false" flipV="false" rot="0">
            <a:off x="8362588" y="6722318"/>
            <a:ext cx="781412" cy="781412"/>
          </a:xfrm>
          <a:custGeom>
            <a:avLst/>
            <a:gdLst/>
            <a:ahLst/>
            <a:cxnLst/>
            <a:rect r="r" b="b" t="t" l="l"/>
            <a:pathLst>
              <a:path h="781412" w="781412">
                <a:moveTo>
                  <a:pt x="0" y="0"/>
                </a:moveTo>
                <a:lnTo>
                  <a:pt x="781412" y="0"/>
                </a:lnTo>
                <a:lnTo>
                  <a:pt x="781412" y="781412"/>
                </a:lnTo>
                <a:lnTo>
                  <a:pt x="0" y="781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1567267" y="6688091"/>
            <a:ext cx="905865" cy="849866"/>
          </a:xfrm>
          <a:custGeom>
            <a:avLst/>
            <a:gdLst/>
            <a:ahLst/>
            <a:cxnLst/>
            <a:rect r="r" b="b" t="t" l="l"/>
            <a:pathLst>
              <a:path h="849866" w="905865">
                <a:moveTo>
                  <a:pt x="0" y="0"/>
                </a:moveTo>
                <a:lnTo>
                  <a:pt x="905865" y="0"/>
                </a:lnTo>
                <a:lnTo>
                  <a:pt x="905865" y="849866"/>
                </a:lnTo>
                <a:lnTo>
                  <a:pt x="0" y="8498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6785760" y="6775913"/>
            <a:ext cx="727817" cy="727817"/>
          </a:xfrm>
          <a:custGeom>
            <a:avLst/>
            <a:gdLst/>
            <a:ahLst/>
            <a:cxnLst/>
            <a:rect r="r" b="b" t="t" l="l"/>
            <a:pathLst>
              <a:path h="727817" w="727817">
                <a:moveTo>
                  <a:pt x="0" y="0"/>
                </a:moveTo>
                <a:lnTo>
                  <a:pt x="727817" y="0"/>
                </a:lnTo>
                <a:lnTo>
                  <a:pt x="727817" y="727817"/>
                </a:lnTo>
                <a:lnTo>
                  <a:pt x="0" y="727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9991725" y="6775913"/>
            <a:ext cx="727817" cy="727817"/>
          </a:xfrm>
          <a:custGeom>
            <a:avLst/>
            <a:gdLst/>
            <a:ahLst/>
            <a:cxnLst/>
            <a:rect r="r" b="b" t="t" l="l"/>
            <a:pathLst>
              <a:path h="727817" w="727817">
                <a:moveTo>
                  <a:pt x="0" y="0"/>
                </a:moveTo>
                <a:lnTo>
                  <a:pt x="727817" y="0"/>
                </a:lnTo>
                <a:lnTo>
                  <a:pt x="727817" y="727817"/>
                </a:lnTo>
                <a:lnTo>
                  <a:pt x="0" y="727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329031" y="3086498"/>
            <a:ext cx="12727415" cy="193484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2E1B5B"/>
                </a:solidFill>
                <a:latin typeface="Montserrat"/>
              </a:rPr>
              <a:t>Game Outline (Sơ lược trò chơi): Người chơi điều khiển nhân vật Michael, khéo léo tránh lũ quái vật và đạn của chúng trong một không gian cố định. Ngoài ra, người chơi có thể điều khiển nhân vật bắn đạn để tiêu diệt quái vật. Trải qua các màn chơi, người chơi nhận được tiền và các vũ khí để nâng cấp sức mạnh cho nhân vật. Số lượng quái vật và các chướng ngại vật cũng sẽ gia tăng qua các màn chơi.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593085" y="3261419"/>
            <a:ext cx="5707760" cy="6153919"/>
          </a:xfrm>
          <a:custGeom>
            <a:avLst/>
            <a:gdLst/>
            <a:ahLst/>
            <a:cxnLst/>
            <a:rect r="r" b="b" t="t" l="l"/>
            <a:pathLst>
              <a:path h="6153919" w="5707760">
                <a:moveTo>
                  <a:pt x="0" y="0"/>
                </a:moveTo>
                <a:lnTo>
                  <a:pt x="5707760" y="0"/>
                </a:lnTo>
                <a:lnTo>
                  <a:pt x="5707760" y="6153920"/>
                </a:lnTo>
                <a:lnTo>
                  <a:pt x="0" y="6153920"/>
                </a:lnTo>
                <a:lnTo>
                  <a:pt x="0" y="0"/>
                </a:lnTo>
                <a:close/>
              </a:path>
            </a:pathLst>
          </a:custGeom>
          <a:blipFill>
            <a:blip r:embed="rId2"/>
            <a:stretch>
              <a:fillRect l="0" t="0" r="0" b="0"/>
            </a:stretch>
          </a:blipFill>
        </p:spPr>
      </p:sp>
      <p:sp>
        <p:nvSpPr>
          <p:cNvPr name="Freeform 3" id="3"/>
          <p:cNvSpPr/>
          <p:nvPr/>
        </p:nvSpPr>
        <p:spPr>
          <a:xfrm flipH="false" flipV="false" rot="0">
            <a:off x="620280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12395" y="925830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518005"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51881" y="1104019"/>
            <a:ext cx="4936169" cy="1202630"/>
          </a:xfrm>
          <a:custGeom>
            <a:avLst/>
            <a:gdLst/>
            <a:ahLst/>
            <a:cxnLst/>
            <a:rect r="r" b="b" t="t" l="l"/>
            <a:pathLst>
              <a:path h="1202630" w="4936169">
                <a:moveTo>
                  <a:pt x="0" y="0"/>
                </a:moveTo>
                <a:lnTo>
                  <a:pt x="4936169" y="0"/>
                </a:lnTo>
                <a:lnTo>
                  <a:pt x="4936169" y="1202630"/>
                </a:lnTo>
                <a:lnTo>
                  <a:pt x="0" y="1202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3114675" y="2525724"/>
            <a:ext cx="13387206" cy="5833125"/>
            <a:chOff x="0" y="0"/>
            <a:chExt cx="3525848" cy="1536296"/>
          </a:xfrm>
        </p:grpSpPr>
        <p:sp>
          <p:nvSpPr>
            <p:cNvPr name="Freeform 10" id="10"/>
            <p:cNvSpPr/>
            <p:nvPr/>
          </p:nvSpPr>
          <p:spPr>
            <a:xfrm flipH="false" flipV="false" rot="0">
              <a:off x="0" y="0"/>
              <a:ext cx="3525848" cy="1536296"/>
            </a:xfrm>
            <a:custGeom>
              <a:avLst/>
              <a:gdLst/>
              <a:ahLst/>
              <a:cxnLst/>
              <a:rect r="r" b="b" t="t" l="l"/>
              <a:pathLst>
                <a:path h="1536296" w="3525848">
                  <a:moveTo>
                    <a:pt x="0" y="0"/>
                  </a:moveTo>
                  <a:lnTo>
                    <a:pt x="3525848" y="0"/>
                  </a:lnTo>
                  <a:lnTo>
                    <a:pt x="3525848" y="1536296"/>
                  </a:lnTo>
                  <a:lnTo>
                    <a:pt x="0" y="1536296"/>
                  </a:lnTo>
                  <a:close/>
                </a:path>
              </a:pathLst>
            </a:custGeom>
            <a:solidFill>
              <a:srgbClr val="F0F9FF"/>
            </a:solidFill>
          </p:spPr>
        </p:sp>
        <p:sp>
          <p:nvSpPr>
            <p:cNvPr name="TextBox 11" id="11"/>
            <p:cNvSpPr txBox="true"/>
            <p:nvPr/>
          </p:nvSpPr>
          <p:spPr>
            <a:xfrm>
              <a:off x="0" y="-47625"/>
              <a:ext cx="3525848" cy="1583921"/>
            </a:xfrm>
            <a:prstGeom prst="rect">
              <a:avLst/>
            </a:prstGeom>
          </p:spPr>
          <p:txBody>
            <a:bodyPr anchor="ctr" rtlCol="false" tIns="50800" lIns="50800" bIns="50800" rIns="50800"/>
            <a:lstStyle/>
            <a:p>
              <a:pPr algn="ctr">
                <a:lnSpc>
                  <a:spcPts val="3214"/>
                </a:lnSpc>
              </a:pPr>
            </a:p>
          </p:txBody>
        </p:sp>
      </p:grpSp>
      <p:sp>
        <p:nvSpPr>
          <p:cNvPr name="TextBox 12" id="12"/>
          <p:cNvSpPr txBox="true"/>
          <p:nvPr/>
        </p:nvSpPr>
        <p:spPr>
          <a:xfrm rot="0">
            <a:off x="3329031" y="1098909"/>
            <a:ext cx="113363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4. TỔNG QUAN VỀ GAME “RUN OR DIE”</a:t>
            </a:r>
          </a:p>
        </p:txBody>
      </p:sp>
      <p:sp>
        <p:nvSpPr>
          <p:cNvPr name="Freeform 13" id="13"/>
          <p:cNvSpPr/>
          <p:nvPr/>
        </p:nvSpPr>
        <p:spPr>
          <a:xfrm flipH="false" flipV="false" rot="0">
            <a:off x="16826619" y="3682264"/>
            <a:ext cx="781412" cy="781412"/>
          </a:xfrm>
          <a:custGeom>
            <a:avLst/>
            <a:gdLst/>
            <a:ahLst/>
            <a:cxnLst/>
            <a:rect r="r" b="b" t="t" l="l"/>
            <a:pathLst>
              <a:path h="781412" w="781412">
                <a:moveTo>
                  <a:pt x="0" y="0"/>
                </a:moveTo>
                <a:lnTo>
                  <a:pt x="781412" y="0"/>
                </a:lnTo>
                <a:lnTo>
                  <a:pt x="781412" y="781412"/>
                </a:lnTo>
                <a:lnTo>
                  <a:pt x="0" y="7814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6819966" y="5754870"/>
            <a:ext cx="905865" cy="849866"/>
          </a:xfrm>
          <a:custGeom>
            <a:avLst/>
            <a:gdLst/>
            <a:ahLst/>
            <a:cxnLst/>
            <a:rect r="r" b="b" t="t" l="l"/>
            <a:pathLst>
              <a:path h="849866" w="905865">
                <a:moveTo>
                  <a:pt x="0" y="0"/>
                </a:moveTo>
                <a:lnTo>
                  <a:pt x="905865" y="0"/>
                </a:lnTo>
                <a:lnTo>
                  <a:pt x="905865" y="849866"/>
                </a:lnTo>
                <a:lnTo>
                  <a:pt x="0" y="8498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6819966" y="4796366"/>
            <a:ext cx="727817" cy="727817"/>
          </a:xfrm>
          <a:custGeom>
            <a:avLst/>
            <a:gdLst/>
            <a:ahLst/>
            <a:cxnLst/>
            <a:rect r="r" b="b" t="t" l="l"/>
            <a:pathLst>
              <a:path h="727817" w="727817">
                <a:moveTo>
                  <a:pt x="0" y="0"/>
                </a:moveTo>
                <a:lnTo>
                  <a:pt x="727817" y="0"/>
                </a:lnTo>
                <a:lnTo>
                  <a:pt x="727817" y="727817"/>
                </a:lnTo>
                <a:lnTo>
                  <a:pt x="0" y="7278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7680007" y="4779446"/>
            <a:ext cx="727817" cy="727817"/>
          </a:xfrm>
          <a:custGeom>
            <a:avLst/>
            <a:gdLst/>
            <a:ahLst/>
            <a:cxnLst/>
            <a:rect r="r" b="b" t="t" l="l"/>
            <a:pathLst>
              <a:path h="727817" w="727817">
                <a:moveTo>
                  <a:pt x="0" y="0"/>
                </a:moveTo>
                <a:lnTo>
                  <a:pt x="727817" y="0"/>
                </a:lnTo>
                <a:lnTo>
                  <a:pt x="727817" y="727818"/>
                </a:lnTo>
                <a:lnTo>
                  <a:pt x="0" y="7278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3329031" y="2487624"/>
            <a:ext cx="12727415" cy="5840095"/>
          </a:xfrm>
          <a:prstGeom prst="rect">
            <a:avLst/>
          </a:prstGeom>
        </p:spPr>
        <p:txBody>
          <a:bodyPr anchor="t" rtlCol="false" tIns="0" lIns="0" bIns="0" rIns="0">
            <a:spAutoFit/>
          </a:bodyPr>
          <a:lstStyle/>
          <a:p>
            <a:pPr algn="just">
              <a:lnSpc>
                <a:spcPts val="3079"/>
              </a:lnSpc>
            </a:pPr>
          </a:p>
          <a:p>
            <a:pPr algn="just" marL="474979" indent="-237490" lvl="1">
              <a:lnSpc>
                <a:spcPts val="3079"/>
              </a:lnSpc>
              <a:buFont typeface="Arial"/>
              <a:buChar char="•"/>
            </a:pPr>
            <a:r>
              <a:rPr lang="en-US" sz="2199">
                <a:solidFill>
                  <a:srgbClr val="2E1B5B"/>
                </a:solidFill>
                <a:latin typeface="Montserrat"/>
              </a:rPr>
              <a:t>USP: </a:t>
            </a:r>
          </a:p>
          <a:p>
            <a:pPr algn="just" marL="949959" indent="-316653" lvl="2">
              <a:lnSpc>
                <a:spcPts val="3079"/>
              </a:lnSpc>
              <a:buFont typeface="Arial"/>
              <a:buChar char="⚬"/>
            </a:pPr>
            <a:r>
              <a:rPr lang="en-US" sz="2199">
                <a:solidFill>
                  <a:srgbClr val="2E1B5B"/>
                </a:solidFill>
                <a:latin typeface="Montserrat"/>
              </a:rPr>
              <a:t>Nhân vật: Người chơi có quyền thay đổi trang phục, vũ khí của nhân vật, nâng cấp nhân vật. Điều này đem lại sự mới mẻ cho cá tính của nhân vật.</a:t>
            </a:r>
          </a:p>
          <a:p>
            <a:pPr algn="just" marL="949959" indent="-316653" lvl="2">
              <a:lnSpc>
                <a:spcPts val="3079"/>
              </a:lnSpc>
              <a:buFont typeface="Arial"/>
              <a:buChar char="⚬"/>
            </a:pPr>
            <a:r>
              <a:rPr lang="en-US" sz="2199">
                <a:solidFill>
                  <a:srgbClr val="2E1B5B"/>
                </a:solidFill>
                <a:latin typeface="Montserrat"/>
              </a:rPr>
              <a:t>Gameplay: Đa dạng, game cung cấp các màn chơi khác nhau với các quái vật khác nhau, các chướng ngại vật khác mà nhân vật có thể gặp phải trên đường chạy, các môi trường khác nhau từ sa mạc, đồi núi, biển cả….. Người chơi sẽ không bị nhàm chán khi chỉ chạy duy nhất trên 1 cung đường.</a:t>
            </a:r>
          </a:p>
          <a:p>
            <a:pPr algn="just" marL="949959" indent="-316653" lvl="2">
              <a:lnSpc>
                <a:spcPts val="3079"/>
              </a:lnSpc>
              <a:buFont typeface="Arial"/>
              <a:buChar char="⚬"/>
            </a:pPr>
            <a:r>
              <a:rPr lang="en-US" sz="2199">
                <a:solidFill>
                  <a:srgbClr val="2E1B5B"/>
                </a:solidFill>
                <a:latin typeface="Montserrat"/>
              </a:rPr>
              <a:t>Đồ họa: Game có đồ họa 2D, hệ thống nâng cấp mở khóa, cho phép nhân vật được nâng cấp bằng những vật phẩm kiếm trong game, cải thiện khả năng chơi và thành tích tốt hơn.</a:t>
            </a:r>
          </a:p>
          <a:p>
            <a:pPr algn="just" marL="949959" indent="-316653" lvl="2">
              <a:lnSpc>
                <a:spcPts val="3079"/>
              </a:lnSpc>
              <a:buFont typeface="Arial"/>
              <a:buChar char="⚬"/>
            </a:pPr>
            <a:r>
              <a:rPr lang="en-US" sz="2199">
                <a:solidFill>
                  <a:srgbClr val="2E1B5B"/>
                </a:solidFill>
                <a:latin typeface="Montserrat"/>
              </a:rPr>
              <a:t>Trải nghiệm người dùng: Game có giao diện đẹp mắt, điều hướng dễ dàng, nhanh chóng. Quá trình tải game không để người chơi chờ quá lâu, âm thanh phù hợp với không khí phiêu lưu của game.</a:t>
            </a:r>
          </a:p>
          <a:p>
            <a:pPr algn="just">
              <a:lnSpc>
                <a:spcPts val="3079"/>
              </a:lnSpc>
            </a:pPr>
            <a:r>
              <a:rPr lang="en-US" sz="2199">
                <a:solidFill>
                  <a:srgbClr val="2E1B5B"/>
                </a:solidFill>
                <a:latin typeface="Montserrat"/>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9058093" y="-9595432"/>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483383" y="7389792"/>
            <a:ext cx="2804555" cy="1300294"/>
          </a:xfrm>
          <a:custGeom>
            <a:avLst/>
            <a:gdLst/>
            <a:ahLst/>
            <a:cxnLst/>
            <a:rect r="r" b="b" t="t" l="l"/>
            <a:pathLst>
              <a:path h="1300294" w="2804555">
                <a:moveTo>
                  <a:pt x="0" y="0"/>
                </a:moveTo>
                <a:lnTo>
                  <a:pt x="2804555" y="0"/>
                </a:lnTo>
                <a:lnTo>
                  <a:pt x="2804555"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Freeform 10" id="10"/>
          <p:cNvSpPr/>
          <p:nvPr/>
        </p:nvSpPr>
        <p:spPr>
          <a:xfrm flipH="false" flipV="false" rot="0">
            <a:off x="300830" y="4670402"/>
            <a:ext cx="1740724" cy="4022681"/>
          </a:xfrm>
          <a:custGeom>
            <a:avLst/>
            <a:gdLst/>
            <a:ahLst/>
            <a:cxnLst/>
            <a:rect r="r" b="b" t="t" l="l"/>
            <a:pathLst>
              <a:path h="4022681" w="1740724">
                <a:moveTo>
                  <a:pt x="0" y="0"/>
                </a:moveTo>
                <a:lnTo>
                  <a:pt x="1740724" y="0"/>
                </a:lnTo>
                <a:lnTo>
                  <a:pt x="1740724" y="4022681"/>
                </a:lnTo>
                <a:lnTo>
                  <a:pt x="0" y="40226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5901473" y="2500713"/>
            <a:ext cx="4773054" cy="1162890"/>
          </a:xfrm>
          <a:custGeom>
            <a:avLst/>
            <a:gdLst/>
            <a:ahLst/>
            <a:cxnLst/>
            <a:rect r="r" b="b" t="t" l="l"/>
            <a:pathLst>
              <a:path h="1162890" w="4773054">
                <a:moveTo>
                  <a:pt x="0" y="0"/>
                </a:moveTo>
                <a:lnTo>
                  <a:pt x="4773054" y="0"/>
                </a:lnTo>
                <a:lnTo>
                  <a:pt x="4773054" y="1162890"/>
                </a:lnTo>
                <a:lnTo>
                  <a:pt x="0" y="11628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0">
            <a:off x="-2468030" y="279757"/>
            <a:ext cx="4509584" cy="2041612"/>
          </a:xfrm>
          <a:custGeom>
            <a:avLst/>
            <a:gdLst/>
            <a:ahLst/>
            <a:cxnLst/>
            <a:rect r="r" b="b" t="t" l="l"/>
            <a:pathLst>
              <a:path h="2041612" w="4509584">
                <a:moveTo>
                  <a:pt x="4509584" y="0"/>
                </a:moveTo>
                <a:lnTo>
                  <a:pt x="0" y="0"/>
                </a:lnTo>
                <a:lnTo>
                  <a:pt x="0" y="2041612"/>
                </a:lnTo>
                <a:lnTo>
                  <a:pt x="4509584" y="2041612"/>
                </a:lnTo>
                <a:lnTo>
                  <a:pt x="4509584"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4135255" y="454551"/>
            <a:ext cx="2911262" cy="709289"/>
          </a:xfrm>
          <a:custGeom>
            <a:avLst/>
            <a:gdLst/>
            <a:ahLst/>
            <a:cxnLst/>
            <a:rect r="r" b="b" t="t" l="l"/>
            <a:pathLst>
              <a:path h="709289" w="2911262">
                <a:moveTo>
                  <a:pt x="0" y="0"/>
                </a:moveTo>
                <a:lnTo>
                  <a:pt x="2911262" y="0"/>
                </a:lnTo>
                <a:lnTo>
                  <a:pt x="2911262" y="709289"/>
                </a:lnTo>
                <a:lnTo>
                  <a:pt x="0" y="709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2390928" y="1391446"/>
            <a:ext cx="14486552" cy="6684959"/>
          </a:xfrm>
          <a:prstGeom prst="rect">
            <a:avLst/>
          </a:prstGeom>
        </p:spPr>
        <p:txBody>
          <a:bodyPr anchor="t" rtlCol="false" tIns="0" lIns="0" bIns="0" rIns="0">
            <a:spAutoFit/>
          </a:bodyPr>
          <a:lstStyle/>
          <a:p>
            <a:pPr algn="just">
              <a:lnSpc>
                <a:spcPts val="3395"/>
              </a:lnSpc>
            </a:pPr>
            <a:r>
              <a:rPr lang="en-US" sz="2425">
                <a:solidFill>
                  <a:srgbClr val="000000"/>
                </a:solidFill>
                <a:latin typeface="Montserrat Bold"/>
              </a:rPr>
              <a:t>5.1. Tiêu đề trò chơi</a:t>
            </a:r>
          </a:p>
          <a:p>
            <a:pPr algn="just" marL="474979" indent="-237490" lvl="1">
              <a:lnSpc>
                <a:spcPts val="3079"/>
              </a:lnSpc>
              <a:buFont typeface="Arial"/>
              <a:buChar char="•"/>
            </a:pPr>
            <a:r>
              <a:rPr lang="en-US" sz="2199">
                <a:solidFill>
                  <a:srgbClr val="000000"/>
                </a:solidFill>
                <a:latin typeface="Montserrat"/>
              </a:rPr>
              <a:t>Phiên bản hiện tại của tài liệu.</a:t>
            </a:r>
          </a:p>
          <a:p>
            <a:pPr algn="just" marL="474979" indent="-237490" lvl="1">
              <a:lnSpc>
                <a:spcPts val="3079"/>
              </a:lnSpc>
              <a:buFont typeface="Arial"/>
              <a:buChar char="•"/>
            </a:pPr>
            <a:r>
              <a:rPr lang="en-US" sz="2199">
                <a:solidFill>
                  <a:srgbClr val="000000"/>
                </a:solidFill>
                <a:latin typeface="Montserrat"/>
              </a:rPr>
              <a:t>Người viết.</a:t>
            </a:r>
          </a:p>
          <a:p>
            <a:pPr algn="just" marL="474979" indent="-237490" lvl="1">
              <a:lnSpc>
                <a:spcPts val="3079"/>
              </a:lnSpc>
              <a:buFont typeface="Arial"/>
              <a:buChar char="•"/>
            </a:pPr>
            <a:r>
              <a:rPr lang="en-US" sz="2199">
                <a:solidFill>
                  <a:srgbClr val="000000"/>
                </a:solidFill>
                <a:latin typeface="Montserrat"/>
              </a:rPr>
              <a:t>Số điện thoại liên lạc.</a:t>
            </a:r>
          </a:p>
          <a:p>
            <a:pPr algn="just" marL="474979" indent="-237490" lvl="1">
              <a:lnSpc>
                <a:spcPts val="3079"/>
              </a:lnSpc>
              <a:buFont typeface="Arial"/>
              <a:buChar char="•"/>
            </a:pPr>
            <a:r>
              <a:rPr lang="en-US" sz="2199">
                <a:solidFill>
                  <a:srgbClr val="000000"/>
                </a:solidFill>
                <a:latin typeface="Montserrat"/>
              </a:rPr>
              <a:t>Ngày phát hành.</a:t>
            </a:r>
          </a:p>
          <a:p>
            <a:pPr algn="just">
              <a:lnSpc>
                <a:spcPts val="3079"/>
              </a:lnSpc>
            </a:pPr>
          </a:p>
          <a:p>
            <a:pPr algn="just">
              <a:lnSpc>
                <a:spcPts val="3359"/>
              </a:lnSpc>
            </a:pPr>
            <a:r>
              <a:rPr lang="en-US" sz="2399">
                <a:solidFill>
                  <a:srgbClr val="000000"/>
                </a:solidFill>
                <a:latin typeface="Montserrat Bold"/>
              </a:rPr>
              <a:t>5.2. GDD Outline</a:t>
            </a:r>
          </a:p>
          <a:p>
            <a:pPr algn="just" marL="474979" indent="-237490" lvl="1">
              <a:lnSpc>
                <a:spcPts val="3079"/>
              </a:lnSpc>
              <a:buFont typeface="Arial"/>
              <a:buChar char="•"/>
            </a:pPr>
            <a:r>
              <a:rPr lang="en-US" sz="2199">
                <a:solidFill>
                  <a:srgbClr val="000000"/>
                </a:solidFill>
                <a:latin typeface="Montserrat"/>
              </a:rPr>
              <a:t>Mục lục</a:t>
            </a:r>
          </a:p>
          <a:p>
            <a:pPr algn="just" marL="474979" indent="-237490" lvl="1">
              <a:lnSpc>
                <a:spcPts val="3079"/>
              </a:lnSpc>
              <a:buFont typeface="Arial"/>
              <a:buChar char="•"/>
            </a:pPr>
            <a:r>
              <a:rPr lang="en-US" sz="2199">
                <a:solidFill>
                  <a:srgbClr val="000000"/>
                </a:solidFill>
                <a:latin typeface="Montserrat"/>
              </a:rPr>
              <a:t>Lịch sử sửa đổi</a:t>
            </a:r>
          </a:p>
          <a:p>
            <a:pPr algn="just" marL="474979" indent="-237490" lvl="1">
              <a:lnSpc>
                <a:spcPts val="3079"/>
              </a:lnSpc>
              <a:buFont typeface="Arial"/>
              <a:buChar char="•"/>
            </a:pPr>
            <a:r>
              <a:rPr lang="en-US" sz="2199">
                <a:solidFill>
                  <a:srgbClr val="000000"/>
                </a:solidFill>
                <a:latin typeface="Montserrat"/>
              </a:rPr>
              <a:t>Mục tiêu trò chơi</a:t>
            </a:r>
          </a:p>
          <a:p>
            <a:pPr algn="just" marL="474979" indent="-237490" lvl="1">
              <a:lnSpc>
                <a:spcPts val="3079"/>
              </a:lnSpc>
              <a:buFont typeface="Arial"/>
              <a:buChar char="•"/>
            </a:pPr>
            <a:r>
              <a:rPr lang="en-US" sz="2199">
                <a:solidFill>
                  <a:srgbClr val="000000"/>
                </a:solidFill>
                <a:latin typeface="Montserrat"/>
              </a:rPr>
              <a:t>Tổng quan về câu chuyện</a:t>
            </a:r>
          </a:p>
          <a:p>
            <a:pPr algn="just" marL="474979" indent="-237490" lvl="1">
              <a:lnSpc>
                <a:spcPts val="3079"/>
              </a:lnSpc>
              <a:buFont typeface="Arial"/>
              <a:buChar char="•"/>
            </a:pPr>
            <a:r>
              <a:rPr lang="en-US" sz="2199">
                <a:solidFill>
                  <a:srgbClr val="000000"/>
                </a:solidFill>
                <a:latin typeface="Montserrat"/>
              </a:rPr>
              <a:t>Game controls</a:t>
            </a:r>
          </a:p>
          <a:p>
            <a:pPr algn="just" marL="474979" indent="-237490" lvl="1">
              <a:lnSpc>
                <a:spcPts val="3079"/>
              </a:lnSpc>
              <a:buFont typeface="Arial"/>
              <a:buChar char="•"/>
            </a:pPr>
            <a:r>
              <a:rPr lang="en-US" sz="2199">
                <a:solidFill>
                  <a:srgbClr val="000000"/>
                </a:solidFill>
                <a:latin typeface="Montserrat"/>
              </a:rPr>
              <a:t>Yêu cầu về mặt công nghệ</a:t>
            </a:r>
          </a:p>
          <a:p>
            <a:pPr algn="just" marL="474979" indent="-237490" lvl="1">
              <a:lnSpc>
                <a:spcPts val="3079"/>
              </a:lnSpc>
              <a:buFont typeface="Arial"/>
              <a:buChar char="•"/>
            </a:pPr>
            <a:r>
              <a:rPr lang="en-US" sz="2199">
                <a:solidFill>
                  <a:srgbClr val="000000"/>
                </a:solidFill>
                <a:latin typeface="Montserrat"/>
              </a:rPr>
              <a:t>Front-end of the game</a:t>
            </a:r>
          </a:p>
          <a:p>
            <a:pPr algn="just" marL="474979" indent="-237490" lvl="1">
              <a:lnSpc>
                <a:spcPts val="3079"/>
              </a:lnSpc>
              <a:buFont typeface="Arial"/>
              <a:buChar char="•"/>
            </a:pPr>
            <a:r>
              <a:rPr lang="en-US" sz="2199">
                <a:solidFill>
                  <a:srgbClr val="000000"/>
                </a:solidFill>
                <a:latin typeface="Montserrat"/>
              </a:rPr>
              <a:t>Mô tả đoạn cắt cảnh (nếu có)</a:t>
            </a:r>
          </a:p>
          <a:p>
            <a:pPr algn="just">
              <a:lnSpc>
                <a:spcPts val="3079"/>
              </a:lnSpc>
            </a:pPr>
            <a:r>
              <a:rPr lang="en-US" sz="2199">
                <a:solidFill>
                  <a:srgbClr val="000000"/>
                </a:solidFill>
                <a:latin typeface="Montserrat"/>
              </a:rPr>
              <a:t>             </a:t>
            </a:r>
          </a:p>
          <a:p>
            <a:pPr algn="just">
              <a:lnSpc>
                <a:spcPts val="3079"/>
              </a:lnSpc>
            </a:pPr>
          </a:p>
        </p:txBody>
      </p:sp>
      <p:sp>
        <p:nvSpPr>
          <p:cNvPr name="TextBox 15" id="15"/>
          <p:cNvSpPr txBox="true"/>
          <p:nvPr/>
        </p:nvSpPr>
        <p:spPr>
          <a:xfrm rot="0">
            <a:off x="11640063" y="4305419"/>
            <a:ext cx="4990386" cy="3496945"/>
          </a:xfrm>
          <a:prstGeom prst="rect">
            <a:avLst/>
          </a:prstGeom>
        </p:spPr>
        <p:txBody>
          <a:bodyPr anchor="t" rtlCol="false" tIns="0" lIns="0" bIns="0" rIns="0">
            <a:spAutoFit/>
          </a:bodyPr>
          <a:lstStyle/>
          <a:p>
            <a:pPr>
              <a:lnSpc>
                <a:spcPts val="3079"/>
              </a:lnSpc>
            </a:pPr>
          </a:p>
          <a:p>
            <a:pPr marL="474979" indent="-237490" lvl="1">
              <a:lnSpc>
                <a:spcPts val="3079"/>
              </a:lnSpc>
              <a:buFont typeface="Arial"/>
              <a:buChar char="•"/>
            </a:pPr>
            <a:r>
              <a:rPr lang="en-US" sz="2199">
                <a:solidFill>
                  <a:srgbClr val="000000"/>
                </a:solidFill>
                <a:latin typeface="Montserrat"/>
              </a:rPr>
              <a:t>Health</a:t>
            </a:r>
          </a:p>
          <a:p>
            <a:pPr marL="474979" indent="-237490" lvl="1">
              <a:lnSpc>
                <a:spcPts val="3079"/>
              </a:lnSpc>
              <a:buFont typeface="Arial"/>
              <a:buChar char="•"/>
            </a:pPr>
            <a:r>
              <a:rPr lang="en-US" sz="2199">
                <a:solidFill>
                  <a:srgbClr val="000000"/>
                </a:solidFill>
                <a:latin typeface="Montserrat"/>
              </a:rPr>
              <a:t>Điểm</a:t>
            </a:r>
          </a:p>
          <a:p>
            <a:pPr marL="474979" indent="-237490" lvl="1">
              <a:lnSpc>
                <a:spcPts val="3079"/>
              </a:lnSpc>
              <a:buFont typeface="Arial"/>
              <a:buChar char="•"/>
            </a:pPr>
            <a:r>
              <a:rPr lang="en-US" sz="2199">
                <a:solidFill>
                  <a:srgbClr val="000000"/>
                </a:solidFill>
                <a:latin typeface="Montserrat"/>
              </a:rPr>
              <a:t>Phần thưởng và kinh tế</a:t>
            </a:r>
          </a:p>
          <a:p>
            <a:pPr marL="474979" indent="-237490" lvl="1">
              <a:lnSpc>
                <a:spcPts val="3079"/>
              </a:lnSpc>
              <a:buFont typeface="Arial"/>
              <a:buChar char="•"/>
            </a:pPr>
            <a:r>
              <a:rPr lang="en-US" sz="2199">
                <a:solidFill>
                  <a:srgbClr val="000000"/>
                </a:solidFill>
                <a:latin typeface="Montserrat"/>
              </a:rPr>
              <a:t>Vehicles</a:t>
            </a:r>
          </a:p>
          <a:p>
            <a:pPr marL="474979" indent="-237490" lvl="1">
              <a:lnSpc>
                <a:spcPts val="3079"/>
              </a:lnSpc>
              <a:buFont typeface="Arial"/>
              <a:buChar char="•"/>
            </a:pPr>
            <a:r>
              <a:rPr lang="en-US" sz="2199">
                <a:solidFill>
                  <a:srgbClr val="000000"/>
                </a:solidFill>
                <a:latin typeface="Montserrat"/>
              </a:rPr>
              <a:t>Nhân vật chính trong cốt truyện</a:t>
            </a:r>
          </a:p>
          <a:p>
            <a:pPr marL="474979" indent="-237490" lvl="1">
              <a:lnSpc>
                <a:spcPts val="3079"/>
              </a:lnSpc>
              <a:buFont typeface="Arial"/>
              <a:buChar char="•"/>
            </a:pPr>
            <a:r>
              <a:rPr lang="en-US" sz="2199">
                <a:solidFill>
                  <a:srgbClr val="000000"/>
                </a:solidFill>
                <a:latin typeface="Montserrat"/>
              </a:rPr>
              <a:t>Phác thảo về tiến trình trò chơi</a:t>
            </a:r>
          </a:p>
          <a:p>
            <a:pPr marL="474979" indent="-237490" lvl="1">
              <a:lnSpc>
                <a:spcPts val="3079"/>
              </a:lnSpc>
              <a:buFont typeface="Arial"/>
              <a:buChar char="•"/>
            </a:pPr>
            <a:r>
              <a:rPr lang="en-US" sz="2199">
                <a:solidFill>
                  <a:srgbClr val="000000"/>
                </a:solidFill>
                <a:latin typeface="Montserrat"/>
              </a:rPr>
              <a:t>Phân loại lối chơi</a:t>
            </a:r>
          </a:p>
          <a:p>
            <a:pPr>
              <a:lnSpc>
                <a:spcPts val="3079"/>
              </a:lnSpc>
            </a:pPr>
            <a:r>
              <a:rPr lang="en-US" sz="2199">
                <a:solidFill>
                  <a:srgbClr val="000000"/>
                </a:solidFill>
                <a:latin typeface="Montserrat"/>
              </a:rPr>
              <a:t>            </a:t>
            </a:r>
          </a:p>
        </p:txBody>
      </p:sp>
      <p:sp>
        <p:nvSpPr>
          <p:cNvPr name="TextBox 16" id="16"/>
          <p:cNvSpPr txBox="true"/>
          <p:nvPr/>
        </p:nvSpPr>
        <p:spPr>
          <a:xfrm rot="0">
            <a:off x="7427232" y="4519612"/>
            <a:ext cx="4990386" cy="3496945"/>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000000"/>
                </a:solidFill>
                <a:latin typeface="Montserrat"/>
              </a:rPr>
              <a:t>Mô tả chế độ thu hút</a:t>
            </a:r>
          </a:p>
          <a:p>
            <a:pPr marL="474979" indent="-237490" lvl="1">
              <a:lnSpc>
                <a:spcPts val="3079"/>
              </a:lnSpc>
              <a:buFont typeface="Arial"/>
              <a:buChar char="•"/>
            </a:pPr>
            <a:r>
              <a:rPr lang="en-US" sz="2199">
                <a:solidFill>
                  <a:srgbClr val="000000"/>
                </a:solidFill>
                <a:latin typeface="Montserrat"/>
              </a:rPr>
              <a:t>Title/start screen</a:t>
            </a:r>
          </a:p>
          <a:p>
            <a:pPr marL="474979" indent="-237490" lvl="1">
              <a:lnSpc>
                <a:spcPts val="3079"/>
              </a:lnSpc>
              <a:buFont typeface="Arial"/>
              <a:buChar char="•"/>
            </a:pPr>
            <a:r>
              <a:rPr lang="en-US" sz="2199">
                <a:solidFill>
                  <a:srgbClr val="000000"/>
                </a:solidFill>
                <a:latin typeface="Montserrat"/>
              </a:rPr>
              <a:t>Other screen</a:t>
            </a:r>
          </a:p>
          <a:p>
            <a:pPr marL="474979" indent="-237490" lvl="1">
              <a:lnSpc>
                <a:spcPts val="3079"/>
              </a:lnSpc>
              <a:buFont typeface="Arial"/>
              <a:buChar char="•"/>
            </a:pPr>
            <a:r>
              <a:rPr lang="en-US" sz="2199">
                <a:solidFill>
                  <a:srgbClr val="000000"/>
                </a:solidFill>
                <a:latin typeface="Montserrat"/>
              </a:rPr>
              <a:t>Game Flowchart</a:t>
            </a:r>
          </a:p>
          <a:p>
            <a:pPr marL="474979" indent="-237490" lvl="1">
              <a:lnSpc>
                <a:spcPts val="3079"/>
              </a:lnSpc>
              <a:buFont typeface="Arial"/>
              <a:buChar char="•"/>
            </a:pPr>
            <a:r>
              <a:rPr lang="en-US" sz="2199">
                <a:solidFill>
                  <a:srgbClr val="000000"/>
                </a:solidFill>
                <a:latin typeface="Montserrat"/>
              </a:rPr>
              <a:t>Loading screen</a:t>
            </a:r>
          </a:p>
          <a:p>
            <a:pPr marL="474979" indent="-237490" lvl="1">
              <a:lnSpc>
                <a:spcPts val="3079"/>
              </a:lnSpc>
              <a:buFont typeface="Arial"/>
              <a:buChar char="•"/>
            </a:pPr>
            <a:r>
              <a:rPr lang="en-US" sz="2199">
                <a:solidFill>
                  <a:srgbClr val="000000"/>
                </a:solidFill>
                <a:latin typeface="Montserrat"/>
              </a:rPr>
              <a:t>Game camera</a:t>
            </a:r>
          </a:p>
          <a:p>
            <a:pPr marL="474979" indent="-237490" lvl="1">
              <a:lnSpc>
                <a:spcPts val="3079"/>
              </a:lnSpc>
              <a:buFont typeface="Arial"/>
              <a:buChar char="•"/>
            </a:pPr>
            <a:r>
              <a:rPr lang="en-US" sz="2199">
                <a:solidFill>
                  <a:srgbClr val="000000"/>
                </a:solidFill>
                <a:latin typeface="Montserrat"/>
              </a:rPr>
              <a:t>HUD system</a:t>
            </a:r>
          </a:p>
          <a:p>
            <a:pPr marL="474979" indent="-237490" lvl="1">
              <a:lnSpc>
                <a:spcPts val="3079"/>
              </a:lnSpc>
              <a:buFont typeface="Arial"/>
              <a:buChar char="•"/>
            </a:pPr>
            <a:r>
              <a:rPr lang="en-US" sz="2199">
                <a:solidFill>
                  <a:srgbClr val="000000"/>
                </a:solidFill>
                <a:latin typeface="Montserrat"/>
              </a:rPr>
              <a:t>Nhân vật</a:t>
            </a:r>
          </a:p>
          <a:p>
            <a:pPr>
              <a:lnSpc>
                <a:spcPts val="3079"/>
              </a:lnSpc>
            </a:pPr>
            <a:r>
              <a:rPr lang="en-US" sz="2199">
                <a:solidFill>
                  <a:srgbClr val="000000"/>
                </a:solidFill>
                <a:latin typeface="Montserrat"/>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100942" y="1570374"/>
            <a:ext cx="8375054" cy="6303959"/>
          </a:xfrm>
          <a:prstGeom prst="rect">
            <a:avLst/>
          </a:prstGeom>
        </p:spPr>
        <p:txBody>
          <a:bodyPr anchor="t" rtlCol="false" tIns="0" lIns="0" bIns="0" rIns="0">
            <a:spAutoFit/>
          </a:bodyPr>
          <a:lstStyle/>
          <a:p>
            <a:pPr algn="just">
              <a:lnSpc>
                <a:spcPts val="3395"/>
              </a:lnSpc>
            </a:pPr>
            <a:r>
              <a:rPr lang="en-US" sz="2425">
                <a:solidFill>
                  <a:srgbClr val="000000"/>
                </a:solidFill>
                <a:latin typeface="Montserrat Bold"/>
              </a:rPr>
              <a:t>5.2. GDD Outline</a:t>
            </a:r>
          </a:p>
          <a:p>
            <a:pPr algn="just">
              <a:lnSpc>
                <a:spcPts val="3395"/>
              </a:lnSpc>
            </a:pPr>
          </a:p>
          <a:p>
            <a:pPr algn="just" marL="474979" indent="-237490" lvl="1">
              <a:lnSpc>
                <a:spcPts val="3079"/>
              </a:lnSpc>
              <a:buFont typeface="Arial"/>
              <a:buChar char="•"/>
            </a:pPr>
            <a:r>
              <a:rPr lang="en-US" sz="2199">
                <a:solidFill>
                  <a:srgbClr val="000000"/>
                </a:solidFill>
                <a:latin typeface="Montserrat"/>
              </a:rPr>
              <a:t>Màn hình world overview/level select/navigation</a:t>
            </a:r>
          </a:p>
          <a:p>
            <a:pPr algn="just" marL="474979" indent="-237490" lvl="1">
              <a:lnSpc>
                <a:spcPts val="3079"/>
              </a:lnSpc>
              <a:buFont typeface="Arial"/>
              <a:buChar char="•"/>
            </a:pPr>
            <a:r>
              <a:rPr lang="en-US" sz="2199">
                <a:solidFill>
                  <a:srgbClr val="000000"/>
                </a:solidFill>
                <a:latin typeface="Montserrat"/>
              </a:rPr>
              <a:t>Cơ chế trò chơi phổ quát</a:t>
            </a:r>
          </a:p>
          <a:p>
            <a:pPr algn="just" marL="474979" indent="-237490" lvl="1">
              <a:lnSpc>
                <a:spcPts val="3079"/>
              </a:lnSpc>
              <a:buFont typeface="Arial"/>
              <a:buChar char="•"/>
            </a:pPr>
            <a:r>
              <a:rPr lang="en-US" sz="2199">
                <a:solidFill>
                  <a:srgbClr val="000000"/>
                </a:solidFill>
                <a:latin typeface="Montserrat"/>
              </a:rPr>
              <a:t>Cấp độ trò chơi</a:t>
            </a:r>
          </a:p>
          <a:p>
            <a:pPr algn="just" marL="474979" indent="-237490" lvl="1">
              <a:lnSpc>
                <a:spcPts val="3079"/>
              </a:lnSpc>
              <a:buFont typeface="Arial"/>
              <a:buChar char="•"/>
            </a:pPr>
            <a:r>
              <a:rPr lang="en-US" sz="2199">
                <a:solidFill>
                  <a:srgbClr val="000000"/>
                </a:solidFill>
                <a:latin typeface="Montserrat"/>
              </a:rPr>
              <a:t>Nguyên tắc chung của kẻ thù</a:t>
            </a:r>
          </a:p>
          <a:p>
            <a:pPr algn="just" marL="474979" indent="-237490" lvl="1">
              <a:lnSpc>
                <a:spcPts val="3079"/>
              </a:lnSpc>
              <a:buFont typeface="Arial"/>
              <a:buChar char="•"/>
            </a:pPr>
            <a:r>
              <a:rPr lang="en-US" sz="2199">
                <a:solidFill>
                  <a:srgbClr val="000000"/>
                </a:solidFill>
                <a:latin typeface="Montserrat"/>
              </a:rPr>
              <a:t>Kẻ thù theo cấp độ cụ thể</a:t>
            </a:r>
          </a:p>
          <a:p>
            <a:pPr algn="just" marL="474979" indent="-237490" lvl="1">
              <a:lnSpc>
                <a:spcPts val="3079"/>
              </a:lnSpc>
              <a:buFont typeface="Arial"/>
              <a:buChar char="•"/>
            </a:pPr>
            <a:r>
              <a:rPr lang="en-US" sz="2199">
                <a:solidFill>
                  <a:srgbClr val="000000"/>
                </a:solidFill>
                <a:latin typeface="Montserrat"/>
              </a:rPr>
              <a:t>Bosses</a:t>
            </a:r>
          </a:p>
          <a:p>
            <a:pPr algn="just" marL="474979" indent="-237490" lvl="1">
              <a:lnSpc>
                <a:spcPts val="3079"/>
              </a:lnSpc>
              <a:buFont typeface="Arial"/>
              <a:buChar char="•"/>
            </a:pPr>
            <a:r>
              <a:rPr lang="en-US" sz="2199">
                <a:solidFill>
                  <a:srgbClr val="000000"/>
                </a:solidFill>
                <a:latin typeface="Montserrat"/>
              </a:rPr>
              <a:t>NPC</a:t>
            </a:r>
          </a:p>
          <a:p>
            <a:pPr algn="just" marL="474979" indent="-237490" lvl="1">
              <a:lnSpc>
                <a:spcPts val="3079"/>
              </a:lnSpc>
              <a:buFont typeface="Arial"/>
              <a:buChar char="•"/>
            </a:pPr>
            <a:r>
              <a:rPr lang="en-US" sz="2199">
                <a:solidFill>
                  <a:srgbClr val="000000"/>
                </a:solidFill>
                <a:latin typeface="Montserrat"/>
              </a:rPr>
              <a:t>Bộ sưu tập / Bộ đồ vật</a:t>
            </a:r>
          </a:p>
          <a:p>
            <a:pPr algn="just" marL="474979" indent="-237490" lvl="1">
              <a:lnSpc>
                <a:spcPts val="3079"/>
              </a:lnSpc>
              <a:buFont typeface="Arial"/>
              <a:buChar char="•"/>
            </a:pPr>
            <a:r>
              <a:rPr lang="en-US" sz="2199">
                <a:solidFill>
                  <a:srgbClr val="000000"/>
                </a:solidFill>
                <a:latin typeface="Montserrat"/>
              </a:rPr>
              <a:t>Minigames</a:t>
            </a:r>
          </a:p>
          <a:p>
            <a:pPr algn="just" marL="474979" indent="-237490" lvl="1">
              <a:lnSpc>
                <a:spcPts val="3079"/>
              </a:lnSpc>
              <a:buFont typeface="Arial"/>
              <a:buChar char="•"/>
            </a:pPr>
            <a:r>
              <a:rPr lang="en-US" sz="2199">
                <a:solidFill>
                  <a:srgbClr val="000000"/>
                </a:solidFill>
                <a:latin typeface="Montserrat"/>
              </a:rPr>
              <a:t>Cảnh cắt</a:t>
            </a:r>
          </a:p>
          <a:p>
            <a:pPr algn="just" marL="474979" indent="-237490" lvl="1">
              <a:lnSpc>
                <a:spcPts val="3079"/>
              </a:lnSpc>
              <a:buFont typeface="Arial"/>
              <a:buChar char="•"/>
            </a:pPr>
            <a:r>
              <a:rPr lang="en-US" sz="2199">
                <a:solidFill>
                  <a:srgbClr val="000000"/>
                </a:solidFill>
                <a:latin typeface="Montserrat"/>
              </a:rPr>
              <a:t>Music and SFX</a:t>
            </a:r>
          </a:p>
          <a:p>
            <a:pPr algn="just" marL="474979" indent="-237490" lvl="1">
              <a:lnSpc>
                <a:spcPts val="3079"/>
              </a:lnSpc>
              <a:buFont typeface="Arial"/>
              <a:buChar char="•"/>
            </a:pPr>
            <a:r>
              <a:rPr lang="en-US" sz="2199">
                <a:solidFill>
                  <a:srgbClr val="000000"/>
                </a:solidFill>
                <a:latin typeface="Montserrat"/>
              </a:rPr>
              <a:t>Phụ lục</a:t>
            </a:r>
          </a:p>
          <a:p>
            <a:pPr algn="just">
              <a:lnSpc>
                <a:spcPts val="3079"/>
              </a:lnSpc>
            </a:pPr>
            <a:r>
              <a:rPr lang="en-US" sz="2199">
                <a:solidFill>
                  <a:srgbClr val="000000"/>
                </a:solidFill>
                <a:latin typeface="Montserrat"/>
              </a:rPr>
              <a:t>        </a:t>
            </a:r>
          </a:p>
          <a:p>
            <a:pPr algn="just">
              <a:lnSpc>
                <a:spcPts val="3079"/>
              </a:lnSpc>
            </a:pPr>
          </a:p>
        </p:txBody>
      </p:sp>
      <p:grpSp>
        <p:nvGrpSpPr>
          <p:cNvPr name="Group 13" id="13"/>
          <p:cNvGrpSpPr/>
          <p:nvPr/>
        </p:nvGrpSpPr>
        <p:grpSpPr>
          <a:xfrm rot="0">
            <a:off x="8606865" y="3067401"/>
            <a:ext cx="8466899" cy="3840910"/>
            <a:chOff x="0" y="0"/>
            <a:chExt cx="11289198" cy="5121213"/>
          </a:xfrm>
        </p:grpSpPr>
        <p:sp>
          <p:nvSpPr>
            <p:cNvPr name="Freeform 14" id="14"/>
            <p:cNvSpPr/>
            <p:nvPr/>
          </p:nvSpPr>
          <p:spPr>
            <a:xfrm flipH="false" flipV="false" rot="0">
              <a:off x="1022276" y="0"/>
              <a:ext cx="10266922" cy="4898116"/>
            </a:xfrm>
            <a:custGeom>
              <a:avLst/>
              <a:gdLst/>
              <a:ahLst/>
              <a:cxnLst/>
              <a:rect r="r" b="b" t="t" l="l"/>
              <a:pathLst>
                <a:path h="4898116" w="10266922">
                  <a:moveTo>
                    <a:pt x="0" y="0"/>
                  </a:moveTo>
                  <a:lnTo>
                    <a:pt x="10266922" y="0"/>
                  </a:lnTo>
                  <a:lnTo>
                    <a:pt x="10266922" y="4898116"/>
                  </a:lnTo>
                  <a:lnTo>
                    <a:pt x="0" y="4898116"/>
                  </a:lnTo>
                  <a:lnTo>
                    <a:pt x="0" y="0"/>
                  </a:lnTo>
                  <a:close/>
                </a:path>
              </a:pathLst>
            </a:custGeom>
            <a:blipFill>
              <a:blip r:embed="rId12"/>
              <a:stretch>
                <a:fillRect l="0" t="0" r="0" b="0"/>
              </a:stretch>
            </a:blipFill>
          </p:spPr>
        </p:sp>
        <p:sp>
          <p:nvSpPr>
            <p:cNvPr name="TextBox 15" id="15"/>
            <p:cNvSpPr txBox="true"/>
            <p:nvPr/>
          </p:nvSpPr>
          <p:spPr>
            <a:xfrm rot="0">
              <a:off x="2303999" y="-38100"/>
              <a:ext cx="2044551" cy="484293"/>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Bold"/>
                </a:rPr>
                <a:t>Nhảy lên </a:t>
              </a:r>
            </a:p>
          </p:txBody>
        </p:sp>
        <p:sp>
          <p:nvSpPr>
            <p:cNvPr name="TextBox 16" id="16"/>
            <p:cNvSpPr txBox="true"/>
            <p:nvPr/>
          </p:nvSpPr>
          <p:spPr>
            <a:xfrm rot="0">
              <a:off x="4670526" y="-38100"/>
              <a:ext cx="2044551" cy="484293"/>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Bold"/>
                </a:rPr>
                <a:t>Sang phải</a:t>
              </a:r>
            </a:p>
          </p:txBody>
        </p:sp>
        <p:sp>
          <p:nvSpPr>
            <p:cNvPr name="TextBox 17" id="17"/>
            <p:cNvSpPr txBox="true"/>
            <p:nvPr/>
          </p:nvSpPr>
          <p:spPr>
            <a:xfrm rot="0">
              <a:off x="0" y="2644310"/>
              <a:ext cx="2044551" cy="484293"/>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Bold"/>
                </a:rPr>
                <a:t>Sang trái</a:t>
              </a:r>
            </a:p>
          </p:txBody>
        </p:sp>
        <p:sp>
          <p:nvSpPr>
            <p:cNvPr name="TextBox 18" id="18"/>
            <p:cNvSpPr txBox="true"/>
            <p:nvPr/>
          </p:nvSpPr>
          <p:spPr>
            <a:xfrm rot="0">
              <a:off x="3905831" y="4636920"/>
              <a:ext cx="2044551" cy="484293"/>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Bold"/>
                </a:rPr>
                <a:t>Bắn đạn</a:t>
              </a:r>
            </a:p>
          </p:txBody>
        </p:sp>
        <p:sp>
          <p:nvSpPr>
            <p:cNvPr name="TextBox 19" id="19"/>
            <p:cNvSpPr txBox="true"/>
            <p:nvPr/>
          </p:nvSpPr>
          <p:spPr>
            <a:xfrm rot="0">
              <a:off x="5950382" y="4190726"/>
              <a:ext cx="2044551" cy="484293"/>
            </a:xfrm>
            <a:prstGeom prst="rect">
              <a:avLst/>
            </a:prstGeom>
          </p:spPr>
          <p:txBody>
            <a:bodyPr anchor="t" rtlCol="false" tIns="0" lIns="0" bIns="0" rIns="0">
              <a:spAutoFit/>
            </a:bodyPr>
            <a:lstStyle/>
            <a:p>
              <a:pPr algn="just">
                <a:lnSpc>
                  <a:spcPts val="3079"/>
                </a:lnSpc>
              </a:pPr>
              <a:r>
                <a:rPr lang="en-US" sz="2199">
                  <a:solidFill>
                    <a:srgbClr val="000000"/>
                  </a:solidFill>
                  <a:latin typeface="Montserrat Bold"/>
                </a:rPr>
                <a:t>Ném bom</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569272" y="2906486"/>
            <a:ext cx="9149456" cy="4177676"/>
          </a:xfrm>
          <a:custGeom>
            <a:avLst/>
            <a:gdLst/>
            <a:ahLst/>
            <a:cxnLst/>
            <a:rect r="r" b="b" t="t" l="l"/>
            <a:pathLst>
              <a:path h="4177676" w="9149456">
                <a:moveTo>
                  <a:pt x="0" y="0"/>
                </a:moveTo>
                <a:lnTo>
                  <a:pt x="9149456" y="0"/>
                </a:lnTo>
                <a:lnTo>
                  <a:pt x="9149456" y="4177677"/>
                </a:lnTo>
                <a:lnTo>
                  <a:pt x="0" y="4177677"/>
                </a:lnTo>
                <a:lnTo>
                  <a:pt x="0" y="0"/>
                </a:lnTo>
                <a:close/>
              </a:path>
            </a:pathLst>
          </a:custGeom>
          <a:blipFill>
            <a:blip r:embed="rId12"/>
            <a:stretch>
              <a:fillRect l="0" t="0" r="0" b="0"/>
            </a:stretch>
          </a:blipFill>
        </p:spPr>
      </p:sp>
      <p:sp>
        <p:nvSpPr>
          <p:cNvPr name="TextBox 12" id="12"/>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6321961"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662713"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326422" y="7463475"/>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5967229" y="5656053"/>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5967229" y="3001736"/>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6082563" y="7222327"/>
            <a:ext cx="2205437" cy="1575885"/>
          </a:xfrm>
          <a:custGeom>
            <a:avLst/>
            <a:gdLst/>
            <a:ahLst/>
            <a:cxnLst/>
            <a:rect r="r" b="b" t="t" l="l"/>
            <a:pathLst>
              <a:path h="1575885" w="2205437">
                <a:moveTo>
                  <a:pt x="0" y="0"/>
                </a:moveTo>
                <a:lnTo>
                  <a:pt x="2205437" y="0"/>
                </a:lnTo>
                <a:lnTo>
                  <a:pt x="2205437" y="1575885"/>
                </a:lnTo>
                <a:lnTo>
                  <a:pt x="0" y="15758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15428199" y="131163"/>
            <a:ext cx="3796770" cy="1718901"/>
          </a:xfrm>
          <a:custGeom>
            <a:avLst/>
            <a:gdLst/>
            <a:ahLst/>
            <a:cxnLst/>
            <a:rect r="r" b="b" t="t" l="l"/>
            <a:pathLst>
              <a:path h="1718901" w="3796770">
                <a:moveTo>
                  <a:pt x="0" y="0"/>
                </a:moveTo>
                <a:lnTo>
                  <a:pt x="3796770" y="0"/>
                </a:lnTo>
                <a:lnTo>
                  <a:pt x="3796770" y="1718901"/>
                </a:lnTo>
                <a:lnTo>
                  <a:pt x="0" y="17189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724373" y="169249"/>
            <a:ext cx="3796770" cy="1718901"/>
          </a:xfrm>
          <a:custGeom>
            <a:avLst/>
            <a:gdLst/>
            <a:ahLst/>
            <a:cxnLst/>
            <a:rect r="r" b="b" t="t" l="l"/>
            <a:pathLst>
              <a:path h="1718901" w="3796770">
                <a:moveTo>
                  <a:pt x="0" y="0"/>
                </a:moveTo>
                <a:lnTo>
                  <a:pt x="3796770" y="0"/>
                </a:lnTo>
                <a:lnTo>
                  <a:pt x="3796770" y="1718902"/>
                </a:lnTo>
                <a:lnTo>
                  <a:pt x="0" y="17189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1693071" y="247650"/>
            <a:ext cx="3433272" cy="836470"/>
          </a:xfrm>
          <a:custGeom>
            <a:avLst/>
            <a:gdLst/>
            <a:ahLst/>
            <a:cxnLst/>
            <a:rect r="r" b="b" t="t" l="l"/>
            <a:pathLst>
              <a:path h="836470" w="3433272">
                <a:moveTo>
                  <a:pt x="0" y="0"/>
                </a:moveTo>
                <a:lnTo>
                  <a:pt x="3433272" y="0"/>
                </a:lnTo>
                <a:lnTo>
                  <a:pt x="3433272" y="836470"/>
                </a:lnTo>
                <a:lnTo>
                  <a:pt x="0" y="8364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5" id="15"/>
          <p:cNvSpPr/>
          <p:nvPr/>
        </p:nvSpPr>
        <p:spPr>
          <a:xfrm flipH="false" flipV="false" rot="0">
            <a:off x="1613379" y="2817259"/>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3661334" y="2704585"/>
            <a:ext cx="4187794" cy="5458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rPr>
              <a:t>Các thể loại game</a:t>
            </a:r>
          </a:p>
        </p:txBody>
      </p:sp>
      <p:sp>
        <p:nvSpPr>
          <p:cNvPr name="TextBox 17" id="17"/>
          <p:cNvSpPr txBox="true"/>
          <p:nvPr/>
        </p:nvSpPr>
        <p:spPr>
          <a:xfrm rot="0">
            <a:off x="2488153" y="2128391"/>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1</a:t>
            </a:r>
          </a:p>
        </p:txBody>
      </p:sp>
      <p:sp>
        <p:nvSpPr>
          <p:cNvPr name="TextBox 18" id="18"/>
          <p:cNvSpPr txBox="true"/>
          <p:nvPr/>
        </p:nvSpPr>
        <p:spPr>
          <a:xfrm rot="0">
            <a:off x="2488153" y="3608585"/>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2</a:t>
            </a:r>
          </a:p>
        </p:txBody>
      </p:sp>
      <p:sp>
        <p:nvSpPr>
          <p:cNvPr name="TextBox 19" id="19"/>
          <p:cNvSpPr txBox="true"/>
          <p:nvPr/>
        </p:nvSpPr>
        <p:spPr>
          <a:xfrm rot="0">
            <a:off x="2488153" y="5088780"/>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3</a:t>
            </a:r>
          </a:p>
        </p:txBody>
      </p:sp>
      <p:sp>
        <p:nvSpPr>
          <p:cNvPr name="TextBox 20" id="20"/>
          <p:cNvSpPr txBox="true"/>
          <p:nvPr/>
        </p:nvSpPr>
        <p:spPr>
          <a:xfrm rot="0">
            <a:off x="4112459" y="606051"/>
            <a:ext cx="7136674" cy="1227089"/>
          </a:xfrm>
          <a:prstGeom prst="rect">
            <a:avLst/>
          </a:prstGeom>
        </p:spPr>
        <p:txBody>
          <a:bodyPr anchor="t" rtlCol="false" tIns="0" lIns="0" bIns="0" rIns="0">
            <a:spAutoFit/>
          </a:bodyPr>
          <a:lstStyle/>
          <a:p>
            <a:pPr>
              <a:lnSpc>
                <a:spcPts val="10065"/>
              </a:lnSpc>
            </a:pPr>
            <a:r>
              <a:rPr lang="en-US" sz="7189">
                <a:solidFill>
                  <a:srgbClr val="2E1B5B"/>
                </a:solidFill>
                <a:latin typeface="Montserrat Bold"/>
              </a:rPr>
              <a:t>NỘI DUNG</a:t>
            </a:r>
          </a:p>
        </p:txBody>
      </p:sp>
      <p:sp>
        <p:nvSpPr>
          <p:cNvPr name="Freeform 21" id="21"/>
          <p:cNvSpPr/>
          <p:nvPr/>
        </p:nvSpPr>
        <p:spPr>
          <a:xfrm flipH="false" flipV="false" rot="0">
            <a:off x="1613379" y="4200367"/>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1613379" y="5603429"/>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3" id="23"/>
          <p:cNvSpPr txBox="true"/>
          <p:nvPr/>
        </p:nvSpPr>
        <p:spPr>
          <a:xfrm rot="0">
            <a:off x="3767413" y="4218629"/>
            <a:ext cx="4187794" cy="5458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rPr>
              <a:t>Unity engine</a:t>
            </a:r>
          </a:p>
        </p:txBody>
      </p:sp>
      <p:sp>
        <p:nvSpPr>
          <p:cNvPr name="TextBox 24" id="24"/>
          <p:cNvSpPr txBox="true"/>
          <p:nvPr/>
        </p:nvSpPr>
        <p:spPr>
          <a:xfrm rot="0">
            <a:off x="3812243" y="5413074"/>
            <a:ext cx="3868553" cy="11173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hlinkClick r:id="rId16" tooltip="https://docs.google.com/document/d/1F3SXy2HkR5qC4WLFWAuAvPxIcaeo1lmme698-1iunm4/edit#heading=h.jsdqziyy63j2"/>
              </a:rPr>
              <a:t>Xác định yêu cầu bài toán</a:t>
            </a:r>
          </a:p>
        </p:txBody>
      </p:sp>
      <p:sp>
        <p:nvSpPr>
          <p:cNvPr name="Freeform 25" id="25"/>
          <p:cNvSpPr/>
          <p:nvPr/>
        </p:nvSpPr>
        <p:spPr>
          <a:xfrm flipH="false" flipV="false" rot="0">
            <a:off x="8442796" y="2783409"/>
            <a:ext cx="613076" cy="571833"/>
          </a:xfrm>
          <a:custGeom>
            <a:avLst/>
            <a:gdLst/>
            <a:ahLst/>
            <a:cxnLst/>
            <a:rect r="r" b="b" t="t" l="l"/>
            <a:pathLst>
              <a:path h="571833" w="613076">
                <a:moveTo>
                  <a:pt x="0" y="0"/>
                </a:moveTo>
                <a:lnTo>
                  <a:pt x="613076" y="0"/>
                </a:lnTo>
                <a:lnTo>
                  <a:pt x="613076" y="571833"/>
                </a:lnTo>
                <a:lnTo>
                  <a:pt x="0" y="57183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6" id="26"/>
          <p:cNvSpPr txBox="true"/>
          <p:nvPr/>
        </p:nvSpPr>
        <p:spPr>
          <a:xfrm rot="0">
            <a:off x="10540713" y="2482072"/>
            <a:ext cx="4585630" cy="11173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hlinkClick r:id="rId17" tooltip="https://docs.google.com/document/d/1F3SXy2HkR5qC4WLFWAuAvPxIcaeo1lmme698-1iunm4/edit#heading=h.4wcad45qm17t"/>
              </a:rPr>
              <a:t>Tổng quan về game Run or Die</a:t>
            </a:r>
          </a:p>
        </p:txBody>
      </p:sp>
      <p:sp>
        <p:nvSpPr>
          <p:cNvPr name="TextBox 27" id="27"/>
          <p:cNvSpPr txBox="true"/>
          <p:nvPr/>
        </p:nvSpPr>
        <p:spPr>
          <a:xfrm rot="0">
            <a:off x="9317570" y="2094542"/>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4</a:t>
            </a:r>
          </a:p>
        </p:txBody>
      </p:sp>
      <p:sp>
        <p:nvSpPr>
          <p:cNvPr name="TextBox 28" id="28"/>
          <p:cNvSpPr txBox="true"/>
          <p:nvPr/>
        </p:nvSpPr>
        <p:spPr>
          <a:xfrm rot="0">
            <a:off x="9317570" y="3574736"/>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5</a:t>
            </a:r>
          </a:p>
        </p:txBody>
      </p:sp>
      <p:sp>
        <p:nvSpPr>
          <p:cNvPr name="TextBox 29" id="29"/>
          <p:cNvSpPr txBox="true"/>
          <p:nvPr/>
        </p:nvSpPr>
        <p:spPr>
          <a:xfrm rot="0">
            <a:off x="9317570" y="5054931"/>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6</a:t>
            </a:r>
          </a:p>
        </p:txBody>
      </p:sp>
      <p:sp>
        <p:nvSpPr>
          <p:cNvPr name="Freeform 30" id="30"/>
          <p:cNvSpPr/>
          <p:nvPr/>
        </p:nvSpPr>
        <p:spPr>
          <a:xfrm flipH="false" flipV="false" rot="0">
            <a:off x="8442796" y="4166518"/>
            <a:ext cx="613076" cy="571833"/>
          </a:xfrm>
          <a:custGeom>
            <a:avLst/>
            <a:gdLst/>
            <a:ahLst/>
            <a:cxnLst/>
            <a:rect r="r" b="b" t="t" l="l"/>
            <a:pathLst>
              <a:path h="571833" w="613076">
                <a:moveTo>
                  <a:pt x="0" y="0"/>
                </a:moveTo>
                <a:lnTo>
                  <a:pt x="613076" y="0"/>
                </a:lnTo>
                <a:lnTo>
                  <a:pt x="613076" y="571832"/>
                </a:lnTo>
                <a:lnTo>
                  <a:pt x="0" y="5718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1" id="31"/>
          <p:cNvSpPr/>
          <p:nvPr/>
        </p:nvSpPr>
        <p:spPr>
          <a:xfrm flipH="false" flipV="false" rot="0">
            <a:off x="8442796" y="5569580"/>
            <a:ext cx="613076" cy="571833"/>
          </a:xfrm>
          <a:custGeom>
            <a:avLst/>
            <a:gdLst/>
            <a:ahLst/>
            <a:cxnLst/>
            <a:rect r="r" b="b" t="t" l="l"/>
            <a:pathLst>
              <a:path h="571833" w="613076">
                <a:moveTo>
                  <a:pt x="0" y="0"/>
                </a:moveTo>
                <a:lnTo>
                  <a:pt x="613076" y="0"/>
                </a:lnTo>
                <a:lnTo>
                  <a:pt x="613076" y="571832"/>
                </a:lnTo>
                <a:lnTo>
                  <a:pt x="0" y="5718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2" id="32"/>
          <p:cNvSpPr txBox="true"/>
          <p:nvPr/>
        </p:nvSpPr>
        <p:spPr>
          <a:xfrm rot="0">
            <a:off x="10596830" y="3899030"/>
            <a:ext cx="3809105" cy="11173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hlinkClick r:id="rId18" tooltip="https://docs.google.com/document/d/1F3SXy2HkR5qC4WLFWAuAvPxIcaeo1lmme698-1iunm4/edit#heading=h.q50ia46rku5g"/>
              </a:rPr>
              <a:t>Game Design Document (GDD)</a:t>
            </a:r>
          </a:p>
        </p:txBody>
      </p:sp>
      <p:sp>
        <p:nvSpPr>
          <p:cNvPr name="TextBox 33" id="33"/>
          <p:cNvSpPr txBox="true"/>
          <p:nvPr/>
        </p:nvSpPr>
        <p:spPr>
          <a:xfrm rot="0">
            <a:off x="10641660" y="5587842"/>
            <a:ext cx="4187794" cy="5458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rPr>
              <a:t>Code</a:t>
            </a:r>
          </a:p>
        </p:txBody>
      </p:sp>
      <p:sp>
        <p:nvSpPr>
          <p:cNvPr name="Freeform 34" id="34"/>
          <p:cNvSpPr/>
          <p:nvPr/>
        </p:nvSpPr>
        <p:spPr>
          <a:xfrm flipH="false" flipV="false" rot="0">
            <a:off x="8442796" y="7216867"/>
            <a:ext cx="613076" cy="571833"/>
          </a:xfrm>
          <a:custGeom>
            <a:avLst/>
            <a:gdLst/>
            <a:ahLst/>
            <a:cxnLst/>
            <a:rect r="r" b="b" t="t" l="l"/>
            <a:pathLst>
              <a:path h="571833" w="613076">
                <a:moveTo>
                  <a:pt x="0" y="0"/>
                </a:moveTo>
                <a:lnTo>
                  <a:pt x="613076" y="0"/>
                </a:lnTo>
                <a:lnTo>
                  <a:pt x="613076" y="571832"/>
                </a:lnTo>
                <a:lnTo>
                  <a:pt x="0" y="57183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9317570" y="6551928"/>
            <a:ext cx="1173181" cy="1642120"/>
          </a:xfrm>
          <a:prstGeom prst="rect">
            <a:avLst/>
          </a:prstGeom>
        </p:spPr>
        <p:txBody>
          <a:bodyPr anchor="t" rtlCol="false" tIns="0" lIns="0" bIns="0" rIns="0">
            <a:spAutoFit/>
          </a:bodyPr>
          <a:lstStyle/>
          <a:p>
            <a:pPr algn="ctr">
              <a:lnSpc>
                <a:spcPts val="13439"/>
              </a:lnSpc>
            </a:pPr>
            <a:r>
              <a:rPr lang="en-US" sz="9599">
                <a:solidFill>
                  <a:srgbClr val="160059"/>
                </a:solidFill>
                <a:latin typeface="Montserrat Bold"/>
              </a:rPr>
              <a:t>7</a:t>
            </a:r>
          </a:p>
        </p:txBody>
      </p:sp>
      <p:sp>
        <p:nvSpPr>
          <p:cNvPr name="TextBox 36" id="36"/>
          <p:cNvSpPr txBox="true"/>
          <p:nvPr/>
        </p:nvSpPr>
        <p:spPr>
          <a:xfrm rot="0">
            <a:off x="10664665" y="6857172"/>
            <a:ext cx="4763534" cy="1117357"/>
          </a:xfrm>
          <a:prstGeom prst="rect">
            <a:avLst/>
          </a:prstGeom>
        </p:spPr>
        <p:txBody>
          <a:bodyPr anchor="t" rtlCol="false" tIns="0" lIns="0" bIns="0" rIns="0">
            <a:spAutoFit/>
          </a:bodyPr>
          <a:lstStyle/>
          <a:p>
            <a:pPr algn="l">
              <a:lnSpc>
                <a:spcPts val="4563"/>
              </a:lnSpc>
            </a:pPr>
            <a:r>
              <a:rPr lang="en-US" sz="3259">
                <a:solidFill>
                  <a:srgbClr val="000000"/>
                </a:solidFill>
                <a:latin typeface="Montserrat Bold"/>
              </a:rPr>
              <a:t>Đánh giá kết quả và hướng phát triển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73051" y="2684882"/>
            <a:ext cx="4030738" cy="4726957"/>
          </a:xfrm>
          <a:custGeom>
            <a:avLst/>
            <a:gdLst/>
            <a:ahLst/>
            <a:cxnLst/>
            <a:rect r="r" b="b" t="t" l="l"/>
            <a:pathLst>
              <a:path h="4726957" w="4030738">
                <a:moveTo>
                  <a:pt x="0" y="0"/>
                </a:moveTo>
                <a:lnTo>
                  <a:pt x="4030738" y="0"/>
                </a:lnTo>
                <a:lnTo>
                  <a:pt x="4030738" y="4726957"/>
                </a:lnTo>
                <a:lnTo>
                  <a:pt x="0" y="4726957"/>
                </a:lnTo>
                <a:lnTo>
                  <a:pt x="0" y="0"/>
                </a:lnTo>
                <a:close/>
              </a:path>
            </a:pathLst>
          </a:custGeom>
          <a:blipFill>
            <a:blip r:embed="rId12"/>
            <a:stretch>
              <a:fillRect l="0" t="0" r="0" b="0"/>
            </a:stretch>
          </a:blipFill>
        </p:spPr>
      </p:sp>
      <p:sp>
        <p:nvSpPr>
          <p:cNvPr name="Freeform 12" id="12"/>
          <p:cNvSpPr/>
          <p:nvPr/>
        </p:nvSpPr>
        <p:spPr>
          <a:xfrm flipH="false" flipV="false" rot="0">
            <a:off x="5188281" y="2679469"/>
            <a:ext cx="3955719" cy="4710323"/>
          </a:xfrm>
          <a:custGeom>
            <a:avLst/>
            <a:gdLst/>
            <a:ahLst/>
            <a:cxnLst/>
            <a:rect r="r" b="b" t="t" l="l"/>
            <a:pathLst>
              <a:path h="4710323" w="3955719">
                <a:moveTo>
                  <a:pt x="0" y="0"/>
                </a:moveTo>
                <a:lnTo>
                  <a:pt x="3955719" y="0"/>
                </a:lnTo>
                <a:lnTo>
                  <a:pt x="3955719" y="4710323"/>
                </a:lnTo>
                <a:lnTo>
                  <a:pt x="0" y="4710323"/>
                </a:lnTo>
                <a:lnTo>
                  <a:pt x="0" y="0"/>
                </a:lnTo>
                <a:close/>
              </a:path>
            </a:pathLst>
          </a:custGeom>
          <a:blipFill>
            <a:blip r:embed="rId13"/>
            <a:stretch>
              <a:fillRect l="-9265" t="0" r="-3088" b="0"/>
            </a:stretch>
          </a:blipFill>
        </p:spPr>
      </p:sp>
      <p:sp>
        <p:nvSpPr>
          <p:cNvPr name="Freeform 13" id="13"/>
          <p:cNvSpPr/>
          <p:nvPr/>
        </p:nvSpPr>
        <p:spPr>
          <a:xfrm flipH="false" flipV="false" rot="0">
            <a:off x="9525000" y="2668796"/>
            <a:ext cx="4023132" cy="4653056"/>
          </a:xfrm>
          <a:custGeom>
            <a:avLst/>
            <a:gdLst/>
            <a:ahLst/>
            <a:cxnLst/>
            <a:rect r="r" b="b" t="t" l="l"/>
            <a:pathLst>
              <a:path h="4653056" w="4023132">
                <a:moveTo>
                  <a:pt x="0" y="0"/>
                </a:moveTo>
                <a:lnTo>
                  <a:pt x="4023132" y="0"/>
                </a:lnTo>
                <a:lnTo>
                  <a:pt x="4023132" y="4653057"/>
                </a:lnTo>
                <a:lnTo>
                  <a:pt x="0" y="4653057"/>
                </a:lnTo>
                <a:lnTo>
                  <a:pt x="0" y="0"/>
                </a:lnTo>
                <a:close/>
              </a:path>
            </a:pathLst>
          </a:custGeom>
          <a:blipFill>
            <a:blip r:embed="rId14"/>
            <a:stretch>
              <a:fillRect l="-14576" t="0" r="0" b="0"/>
            </a:stretch>
          </a:blipFill>
        </p:spPr>
      </p:sp>
      <p:sp>
        <p:nvSpPr>
          <p:cNvPr name="Freeform 14" id="14"/>
          <p:cNvSpPr/>
          <p:nvPr/>
        </p:nvSpPr>
        <p:spPr>
          <a:xfrm flipH="false" flipV="false" rot="0">
            <a:off x="13929132" y="2633506"/>
            <a:ext cx="4022473" cy="4723638"/>
          </a:xfrm>
          <a:custGeom>
            <a:avLst/>
            <a:gdLst/>
            <a:ahLst/>
            <a:cxnLst/>
            <a:rect r="r" b="b" t="t" l="l"/>
            <a:pathLst>
              <a:path h="4723638" w="4022473">
                <a:moveTo>
                  <a:pt x="0" y="0"/>
                </a:moveTo>
                <a:lnTo>
                  <a:pt x="4022473" y="0"/>
                </a:lnTo>
                <a:lnTo>
                  <a:pt x="4022473" y="4723637"/>
                </a:lnTo>
                <a:lnTo>
                  <a:pt x="0" y="4723637"/>
                </a:lnTo>
                <a:lnTo>
                  <a:pt x="0" y="0"/>
                </a:lnTo>
                <a:close/>
              </a:path>
            </a:pathLst>
          </a:custGeom>
          <a:blipFill>
            <a:blip r:embed="rId15"/>
            <a:stretch>
              <a:fillRect l="0" t="0" r="0" b="0"/>
            </a:stretch>
          </a:blipFill>
        </p:spPr>
      </p:sp>
      <p:sp>
        <p:nvSpPr>
          <p:cNvPr name="TextBox 15" id="15"/>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6" id="16"/>
          <p:cNvSpPr txBox="true"/>
          <p:nvPr/>
        </p:nvSpPr>
        <p:spPr>
          <a:xfrm rot="0">
            <a:off x="2127566" y="7742441"/>
            <a:ext cx="13812802" cy="537845"/>
          </a:xfrm>
          <a:prstGeom prst="rect">
            <a:avLst/>
          </a:prstGeom>
        </p:spPr>
        <p:txBody>
          <a:bodyPr anchor="t" rtlCol="false" tIns="0" lIns="0" bIns="0" rIns="0">
            <a:spAutoFit/>
          </a:bodyPr>
          <a:lstStyle/>
          <a:p>
            <a:pPr algn="ctr" marL="0" indent="0" lvl="0">
              <a:lnSpc>
                <a:spcPts val="4480"/>
              </a:lnSpc>
              <a:spcBef>
                <a:spcPct val="0"/>
              </a:spcBef>
            </a:pPr>
            <a:r>
              <a:rPr lang="en-US" sz="3200">
                <a:solidFill>
                  <a:srgbClr val="2E1B5B"/>
                </a:solidFill>
                <a:latin typeface="Montserrat"/>
              </a:rPr>
              <a:t>DANH SÁCH CÁC NHÂN VẬT TRONG TRÒ CHƠI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60011" y="2308925"/>
            <a:ext cx="8562413" cy="5372798"/>
          </a:xfrm>
          <a:custGeom>
            <a:avLst/>
            <a:gdLst/>
            <a:ahLst/>
            <a:cxnLst/>
            <a:rect r="r" b="b" t="t" l="l"/>
            <a:pathLst>
              <a:path h="5372798" w="8562413">
                <a:moveTo>
                  <a:pt x="0" y="0"/>
                </a:moveTo>
                <a:lnTo>
                  <a:pt x="8562414" y="0"/>
                </a:lnTo>
                <a:lnTo>
                  <a:pt x="8562414" y="5372799"/>
                </a:lnTo>
                <a:lnTo>
                  <a:pt x="0" y="5372799"/>
                </a:lnTo>
                <a:lnTo>
                  <a:pt x="0" y="0"/>
                </a:lnTo>
                <a:close/>
              </a:path>
            </a:pathLst>
          </a:custGeom>
          <a:blipFill>
            <a:blip r:embed="rId12"/>
            <a:stretch>
              <a:fillRect l="0" t="0" r="0" b="0"/>
            </a:stretch>
          </a:blipFill>
        </p:spPr>
      </p:sp>
      <p:sp>
        <p:nvSpPr>
          <p:cNvPr name="TextBox 12" id="12"/>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3" id="13"/>
          <p:cNvSpPr txBox="true"/>
          <p:nvPr/>
        </p:nvSpPr>
        <p:spPr>
          <a:xfrm rot="0">
            <a:off x="10358177" y="4258316"/>
            <a:ext cx="6901123" cy="1835785"/>
          </a:xfrm>
          <a:prstGeom prst="rect">
            <a:avLst/>
          </a:prstGeom>
        </p:spPr>
        <p:txBody>
          <a:bodyPr anchor="t" rtlCol="false" tIns="0" lIns="0" bIns="0" rIns="0">
            <a:spAutoFit/>
          </a:bodyPr>
          <a:lstStyle/>
          <a:p>
            <a:pPr algn="ctr">
              <a:lnSpc>
                <a:spcPts val="7279"/>
              </a:lnSpc>
            </a:pPr>
            <a:r>
              <a:rPr lang="en-US" sz="5199">
                <a:solidFill>
                  <a:srgbClr val="2E1B5B"/>
                </a:solidFill>
                <a:latin typeface="DejaVu Serif Bold"/>
              </a:rPr>
              <a:t>Danh sách các vật phẩm trong game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527891" y="1608474"/>
            <a:ext cx="6616109" cy="7982091"/>
          </a:xfrm>
          <a:custGeom>
            <a:avLst/>
            <a:gdLst/>
            <a:ahLst/>
            <a:cxnLst/>
            <a:rect r="r" b="b" t="t" l="l"/>
            <a:pathLst>
              <a:path h="7982091" w="6616109">
                <a:moveTo>
                  <a:pt x="0" y="0"/>
                </a:moveTo>
                <a:lnTo>
                  <a:pt x="6616109" y="0"/>
                </a:lnTo>
                <a:lnTo>
                  <a:pt x="6616109" y="7982092"/>
                </a:lnTo>
                <a:lnTo>
                  <a:pt x="0" y="7982092"/>
                </a:lnTo>
                <a:lnTo>
                  <a:pt x="0" y="0"/>
                </a:lnTo>
                <a:close/>
              </a:path>
            </a:pathLst>
          </a:custGeom>
          <a:blipFill>
            <a:blip r:embed="rId12"/>
            <a:stretch>
              <a:fillRect l="0" t="0" r="0" b="0"/>
            </a:stretch>
          </a:blipFill>
        </p:spPr>
      </p:sp>
      <p:sp>
        <p:nvSpPr>
          <p:cNvPr name="TextBox 12" id="12"/>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3" id="13"/>
          <p:cNvSpPr txBox="true"/>
          <p:nvPr/>
        </p:nvSpPr>
        <p:spPr>
          <a:xfrm rot="0">
            <a:off x="10805569" y="4629240"/>
            <a:ext cx="5801552" cy="1835785"/>
          </a:xfrm>
          <a:prstGeom prst="rect">
            <a:avLst/>
          </a:prstGeom>
        </p:spPr>
        <p:txBody>
          <a:bodyPr anchor="t" rtlCol="false" tIns="0" lIns="0" bIns="0" rIns="0">
            <a:spAutoFit/>
          </a:bodyPr>
          <a:lstStyle/>
          <a:p>
            <a:pPr algn="ctr">
              <a:lnSpc>
                <a:spcPts val="7279"/>
              </a:lnSpc>
            </a:pPr>
            <a:r>
              <a:rPr lang="en-US" sz="5199">
                <a:solidFill>
                  <a:srgbClr val="2E1B5B"/>
                </a:solidFill>
                <a:latin typeface="DejaVu Serif Bold"/>
              </a:rPr>
              <a:t>Quy tắc quái trong trò chơi</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028700" y="2033078"/>
            <a:ext cx="4543862" cy="2945096"/>
          </a:xfrm>
          <a:custGeom>
            <a:avLst/>
            <a:gdLst/>
            <a:ahLst/>
            <a:cxnLst/>
            <a:rect r="r" b="b" t="t" l="l"/>
            <a:pathLst>
              <a:path h="2945096" w="4543862">
                <a:moveTo>
                  <a:pt x="0" y="0"/>
                </a:moveTo>
                <a:lnTo>
                  <a:pt x="4543862" y="0"/>
                </a:lnTo>
                <a:lnTo>
                  <a:pt x="4543862" y="2945096"/>
                </a:lnTo>
                <a:lnTo>
                  <a:pt x="0" y="2945096"/>
                </a:lnTo>
                <a:lnTo>
                  <a:pt x="0" y="0"/>
                </a:lnTo>
                <a:close/>
              </a:path>
            </a:pathLst>
          </a:custGeom>
          <a:blipFill>
            <a:blip r:embed="rId12"/>
            <a:stretch>
              <a:fillRect l="0" t="0" r="0" b="0"/>
            </a:stretch>
          </a:blipFill>
        </p:spPr>
      </p:sp>
      <p:sp>
        <p:nvSpPr>
          <p:cNvPr name="Freeform 12" id="12"/>
          <p:cNvSpPr/>
          <p:nvPr/>
        </p:nvSpPr>
        <p:spPr>
          <a:xfrm flipH="false" flipV="false" rot="0">
            <a:off x="7075069" y="2033078"/>
            <a:ext cx="3578666" cy="3164605"/>
          </a:xfrm>
          <a:custGeom>
            <a:avLst/>
            <a:gdLst/>
            <a:ahLst/>
            <a:cxnLst/>
            <a:rect r="r" b="b" t="t" l="l"/>
            <a:pathLst>
              <a:path h="3164605" w="3578666">
                <a:moveTo>
                  <a:pt x="0" y="0"/>
                </a:moveTo>
                <a:lnTo>
                  <a:pt x="3578666" y="0"/>
                </a:lnTo>
                <a:lnTo>
                  <a:pt x="3578666" y="3164606"/>
                </a:lnTo>
                <a:lnTo>
                  <a:pt x="0" y="3164606"/>
                </a:lnTo>
                <a:lnTo>
                  <a:pt x="0" y="0"/>
                </a:lnTo>
                <a:close/>
              </a:path>
            </a:pathLst>
          </a:custGeom>
          <a:blipFill>
            <a:blip r:embed="rId13"/>
            <a:stretch>
              <a:fillRect l="0" t="0" r="0" b="0"/>
            </a:stretch>
          </a:blipFill>
        </p:spPr>
      </p:sp>
      <p:sp>
        <p:nvSpPr>
          <p:cNvPr name="Freeform 13" id="13"/>
          <p:cNvSpPr/>
          <p:nvPr/>
        </p:nvSpPr>
        <p:spPr>
          <a:xfrm flipH="false" flipV="false" rot="0">
            <a:off x="2619474" y="5322872"/>
            <a:ext cx="5265749" cy="3367214"/>
          </a:xfrm>
          <a:custGeom>
            <a:avLst/>
            <a:gdLst/>
            <a:ahLst/>
            <a:cxnLst/>
            <a:rect r="r" b="b" t="t" l="l"/>
            <a:pathLst>
              <a:path h="3367214" w="5265749">
                <a:moveTo>
                  <a:pt x="0" y="0"/>
                </a:moveTo>
                <a:lnTo>
                  <a:pt x="5265749" y="0"/>
                </a:lnTo>
                <a:lnTo>
                  <a:pt x="5265749" y="3367214"/>
                </a:lnTo>
                <a:lnTo>
                  <a:pt x="0" y="3367214"/>
                </a:lnTo>
                <a:lnTo>
                  <a:pt x="0" y="0"/>
                </a:lnTo>
                <a:close/>
              </a:path>
            </a:pathLst>
          </a:custGeom>
          <a:blipFill>
            <a:blip r:embed="rId14"/>
            <a:stretch>
              <a:fillRect l="0" t="0" r="0" b="0"/>
            </a:stretch>
          </a:blipFill>
        </p:spPr>
      </p:sp>
      <p:sp>
        <p:nvSpPr>
          <p:cNvPr name="TextBox 14" id="14"/>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5" id="15"/>
          <p:cNvSpPr txBox="true"/>
          <p:nvPr/>
        </p:nvSpPr>
        <p:spPr>
          <a:xfrm rot="0">
            <a:off x="10805569" y="4629240"/>
            <a:ext cx="5801552" cy="1835785"/>
          </a:xfrm>
          <a:prstGeom prst="rect">
            <a:avLst/>
          </a:prstGeom>
        </p:spPr>
        <p:txBody>
          <a:bodyPr anchor="t" rtlCol="false" tIns="0" lIns="0" bIns="0" rIns="0">
            <a:spAutoFit/>
          </a:bodyPr>
          <a:lstStyle/>
          <a:p>
            <a:pPr algn="ctr">
              <a:lnSpc>
                <a:spcPts val="7279"/>
              </a:lnSpc>
            </a:pPr>
            <a:r>
              <a:rPr lang="en-US" sz="5199">
                <a:solidFill>
                  <a:srgbClr val="2E1B5B"/>
                </a:solidFill>
                <a:latin typeface="DejaVu Serif Bold"/>
              </a:rPr>
              <a:t>Các boss trong trò chơi</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144084" y="3029301"/>
            <a:ext cx="12974859" cy="4587240"/>
          </a:xfrm>
          <a:prstGeom prst="rect">
            <a:avLst/>
          </a:prstGeom>
        </p:spPr>
        <p:txBody>
          <a:bodyPr anchor="t" rtlCol="false" tIns="0" lIns="0" bIns="0" rIns="0">
            <a:spAutoFit/>
          </a:bodyPr>
          <a:lstStyle/>
          <a:p>
            <a:pPr algn="just">
              <a:lnSpc>
                <a:spcPts val="3359"/>
              </a:lnSpc>
            </a:pPr>
            <a:r>
              <a:rPr lang="en-US" sz="2400">
                <a:solidFill>
                  <a:srgbClr val="000000"/>
                </a:solidFill>
                <a:latin typeface="Montserrat"/>
              </a:rPr>
              <a:t>-Lựa chọn màn chơi: Người chơi có thể lựa chọn các level sau khi nhấn vào button start game.</a:t>
            </a:r>
          </a:p>
          <a:p>
            <a:pPr algn="just">
              <a:lnSpc>
                <a:spcPts val="3359"/>
              </a:lnSpc>
            </a:pPr>
            <a:r>
              <a:rPr lang="en-US" sz="2400">
                <a:solidFill>
                  <a:srgbClr val="000000"/>
                </a:solidFill>
                <a:latin typeface="Montserrat"/>
              </a:rPr>
              <a:t>-Điều khiển nhân vật chơi: Người chơi có thể điều khiển nhân vật bằng cách sử dụng các phím di chuyển W để nhảy lên, A để sang trái, D để sang phải, Space để bắn đạn.</a:t>
            </a:r>
          </a:p>
          <a:p>
            <a:pPr algn="just">
              <a:lnSpc>
                <a:spcPts val="3359"/>
              </a:lnSpc>
            </a:pPr>
            <a:r>
              <a:rPr lang="en-US" sz="2400">
                <a:solidFill>
                  <a:srgbClr val="000000"/>
                </a:solidFill>
                <a:latin typeface="Montserrat"/>
              </a:rPr>
              <a:t>-Thiết lập âm thanh: Người chơi có thể click vào button setting để điều chỉnh âm thanh và nhạc nền, cho phép họ bật/tắt theo nhu cầu.</a:t>
            </a:r>
          </a:p>
          <a:p>
            <a:pPr algn="just">
              <a:lnSpc>
                <a:spcPts val="3359"/>
              </a:lnSpc>
            </a:pPr>
            <a:r>
              <a:rPr lang="en-US" sz="2400">
                <a:solidFill>
                  <a:srgbClr val="000000"/>
                </a:solidFill>
                <a:latin typeface="Montserrat"/>
              </a:rPr>
              <a:t>-Xem highscore: Người chơi có thể click vào button highscore để xem số điểm cao nhất mà họ đã vượt qua qua các màn chơi.</a:t>
            </a:r>
          </a:p>
          <a:p>
            <a:pPr algn="just">
              <a:lnSpc>
                <a:spcPts val="3359"/>
              </a:lnSpc>
            </a:pPr>
            <a:r>
              <a:rPr lang="en-US" sz="2400">
                <a:solidFill>
                  <a:srgbClr val="000000"/>
                </a:solidFill>
                <a:latin typeface="Montserrat"/>
              </a:rPr>
              <a:t>-Thoát game: Người chơi có thể thực hiện đóng trò chơi khi họ không muốn chơi nữa.</a:t>
            </a:r>
          </a:p>
          <a:p>
            <a:pPr algn="just">
              <a:lnSpc>
                <a:spcPts val="3359"/>
              </a:lnSpc>
            </a:pPr>
          </a:p>
        </p:txBody>
      </p:sp>
      <p:sp>
        <p:nvSpPr>
          <p:cNvPr name="TextBox 13" id="13"/>
          <p:cNvSpPr txBox="true"/>
          <p:nvPr/>
        </p:nvSpPr>
        <p:spPr>
          <a:xfrm rot="0">
            <a:off x="-591060" y="1842670"/>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a:rPr>
              <a:t>DANH SÁCH CÁC TÍNH NĂNG DỰA TRÊN GDD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585254" y="1716930"/>
            <a:ext cx="11564537" cy="5421140"/>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5.3. Technical Design Document</a:t>
            </a:r>
          </a:p>
          <a:p>
            <a:pPr algn="just">
              <a:lnSpc>
                <a:spcPts val="4252"/>
              </a:lnSpc>
            </a:pPr>
            <a:r>
              <a:rPr lang="en-US" sz="3037">
                <a:solidFill>
                  <a:srgbClr val="000000"/>
                </a:solidFill>
                <a:latin typeface="Montserrat"/>
              </a:rPr>
              <a:t>Các công cụ sử dụng</a:t>
            </a:r>
          </a:p>
          <a:p>
            <a:pPr algn="just" marL="655867" indent="-327933" lvl="1">
              <a:lnSpc>
                <a:spcPts val="4252"/>
              </a:lnSpc>
              <a:buFont typeface="Arial"/>
              <a:buChar char="•"/>
            </a:pPr>
            <a:r>
              <a:rPr lang="en-US" sz="3037">
                <a:solidFill>
                  <a:srgbClr val="000000"/>
                </a:solidFill>
                <a:latin typeface="Montserrat"/>
              </a:rPr>
              <a:t>U</a:t>
            </a:r>
            <a:r>
              <a:rPr lang="en-US" sz="3037">
                <a:solidFill>
                  <a:srgbClr val="000000"/>
                </a:solidFill>
                <a:latin typeface="Montserrat"/>
              </a:rPr>
              <a:t>nity: Thiết kế đồ họa, xây dựng các scenes … </a:t>
            </a:r>
          </a:p>
          <a:p>
            <a:pPr algn="just" marL="655867" indent="-327933" lvl="1">
              <a:lnSpc>
                <a:spcPts val="4252"/>
              </a:lnSpc>
              <a:buFont typeface="Arial"/>
              <a:buChar char="•"/>
            </a:pPr>
            <a:r>
              <a:rPr lang="en-US" sz="3037">
                <a:solidFill>
                  <a:srgbClr val="000000"/>
                </a:solidFill>
                <a:latin typeface="Montserrat"/>
              </a:rPr>
              <a:t>Visual Studio: Viết mã nguồn script trong game, mã logic trong Unity.</a:t>
            </a:r>
          </a:p>
          <a:p>
            <a:pPr algn="just" marL="655867" indent="-327933" lvl="1">
              <a:lnSpc>
                <a:spcPts val="4252"/>
              </a:lnSpc>
              <a:buFont typeface="Arial"/>
              <a:buChar char="•"/>
            </a:pPr>
            <a:r>
              <a:rPr lang="en-US" sz="3037">
                <a:solidFill>
                  <a:srgbClr val="000000"/>
                </a:solidFill>
                <a:latin typeface="Montserrat"/>
              </a:rPr>
              <a:t>Github: Tìm source</a:t>
            </a:r>
            <a:r>
              <a:rPr lang="en-US" sz="3037">
                <a:solidFill>
                  <a:srgbClr val="000000"/>
                </a:solidFill>
                <a:latin typeface="Montserrat"/>
              </a:rPr>
              <a:t> code tham khảo, các thành viên đồng bộ hóa mã nguồn trên đó.</a:t>
            </a:r>
          </a:p>
          <a:p>
            <a:pPr algn="just" marL="655867" indent="-327933" lvl="1">
              <a:lnSpc>
                <a:spcPts val="4252"/>
              </a:lnSpc>
              <a:buFont typeface="Arial"/>
              <a:buChar char="•"/>
            </a:pPr>
            <a:r>
              <a:rPr lang="en-US" sz="3037">
                <a:solidFill>
                  <a:srgbClr val="000000"/>
                </a:solidFill>
                <a:latin typeface="Montserrat"/>
              </a:rPr>
              <a:t>Adobe Photoshop: </a:t>
            </a:r>
            <a:r>
              <a:rPr lang="en-US" sz="3037">
                <a:solidFill>
                  <a:srgbClr val="000000"/>
                </a:solidFill>
                <a:latin typeface="Montserrat"/>
              </a:rPr>
              <a:t>Thiết kế logo game, các element trong trò chơi.</a:t>
            </a:r>
          </a:p>
          <a:p>
            <a:pPr algn="just">
              <a:lnSpc>
                <a:spcPts val="4252"/>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585254" y="3197799"/>
            <a:ext cx="15343621" cy="5361889"/>
          </a:xfrm>
          <a:custGeom>
            <a:avLst/>
            <a:gdLst/>
            <a:ahLst/>
            <a:cxnLst/>
            <a:rect r="r" b="b" t="t" l="l"/>
            <a:pathLst>
              <a:path h="5361889" w="15343621">
                <a:moveTo>
                  <a:pt x="0" y="0"/>
                </a:moveTo>
                <a:lnTo>
                  <a:pt x="15343621" y="0"/>
                </a:lnTo>
                <a:lnTo>
                  <a:pt x="15343621" y="5361889"/>
                </a:lnTo>
                <a:lnTo>
                  <a:pt x="0" y="5361889"/>
                </a:lnTo>
                <a:lnTo>
                  <a:pt x="0" y="0"/>
                </a:lnTo>
                <a:close/>
              </a:path>
            </a:pathLst>
          </a:custGeom>
          <a:blipFill>
            <a:blip r:embed="rId12"/>
            <a:stretch>
              <a:fillRect l="0" t="0" r="0" b="0"/>
            </a:stretch>
          </a:blipFill>
        </p:spPr>
      </p:sp>
      <p:sp>
        <p:nvSpPr>
          <p:cNvPr name="TextBox 12" id="12"/>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3" id="13"/>
          <p:cNvSpPr txBox="true"/>
          <p:nvPr/>
        </p:nvSpPr>
        <p:spPr>
          <a:xfrm rot="0">
            <a:off x="1585254" y="1716930"/>
            <a:ext cx="11564537" cy="2185645"/>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5.3. Technical Design Document</a:t>
            </a:r>
          </a:p>
          <a:p>
            <a:pPr algn="just">
              <a:lnSpc>
                <a:spcPts val="4252"/>
              </a:lnSpc>
            </a:pPr>
            <a:r>
              <a:rPr lang="en-US" sz="3037">
                <a:solidFill>
                  <a:srgbClr val="000000"/>
                </a:solidFill>
                <a:latin typeface="Montserrat"/>
              </a:rPr>
              <a:t>Bảng lịch trình</a:t>
            </a:r>
          </a:p>
          <a:p>
            <a:pPr algn="just">
              <a:lnSpc>
                <a:spcPts val="4252"/>
              </a:lnSpc>
            </a:pPr>
          </a:p>
          <a:p>
            <a:pPr algn="just">
              <a:lnSpc>
                <a:spcPts val="4252"/>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2671364" y="3566721"/>
            <a:ext cx="12945273" cy="3153559"/>
          </a:xfrm>
          <a:custGeom>
            <a:avLst/>
            <a:gdLst/>
            <a:ahLst/>
            <a:cxnLst/>
            <a:rect r="r" b="b" t="t" l="l"/>
            <a:pathLst>
              <a:path h="3153559" w="12945273">
                <a:moveTo>
                  <a:pt x="0" y="0"/>
                </a:moveTo>
                <a:lnTo>
                  <a:pt x="12945272" y="0"/>
                </a:lnTo>
                <a:lnTo>
                  <a:pt x="12945272" y="3153558"/>
                </a:lnTo>
                <a:lnTo>
                  <a:pt x="0" y="3153558"/>
                </a:lnTo>
                <a:lnTo>
                  <a:pt x="0" y="0"/>
                </a:lnTo>
                <a:close/>
              </a:path>
            </a:pathLst>
          </a:custGeom>
          <a:blipFill>
            <a:blip r:embed="rId12"/>
            <a:stretch>
              <a:fillRect l="0" t="0" r="0" b="0"/>
            </a:stretch>
          </a:blipFill>
        </p:spPr>
      </p:sp>
      <p:sp>
        <p:nvSpPr>
          <p:cNvPr name="TextBox 12" id="12"/>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3" id="13"/>
          <p:cNvSpPr txBox="true"/>
          <p:nvPr/>
        </p:nvSpPr>
        <p:spPr>
          <a:xfrm rot="0">
            <a:off x="1585254" y="1574055"/>
            <a:ext cx="11564537" cy="1339795"/>
          </a:xfrm>
          <a:prstGeom prst="rect">
            <a:avLst/>
          </a:prstGeom>
        </p:spPr>
        <p:txBody>
          <a:bodyPr anchor="t" rtlCol="false" tIns="0" lIns="0" bIns="0" rIns="0">
            <a:spAutoFit/>
          </a:bodyPr>
          <a:lstStyle/>
          <a:p>
            <a:pPr algn="just">
              <a:lnSpc>
                <a:spcPts val="6162"/>
              </a:lnSpc>
            </a:pPr>
            <a:r>
              <a:rPr lang="en-US" sz="3348">
                <a:solidFill>
                  <a:srgbClr val="000000"/>
                </a:solidFill>
                <a:latin typeface="Montserrat Bold"/>
              </a:rPr>
              <a:t>5.3. Technical Design Document</a:t>
            </a:r>
          </a:p>
          <a:p>
            <a:pPr algn="just">
              <a:lnSpc>
                <a:spcPts val="4252"/>
              </a:lnSpc>
            </a:pPr>
            <a:r>
              <a:rPr lang="en-US" sz="3037">
                <a:solidFill>
                  <a:srgbClr val="000000"/>
                </a:solidFill>
                <a:latin typeface="Montserrat"/>
              </a:rPr>
              <a:t>Quản lý scenes</a:t>
            </a:r>
          </a:p>
        </p:txBody>
      </p:sp>
      <p:sp>
        <p:nvSpPr>
          <p:cNvPr name="TextBox 14" id="14"/>
          <p:cNvSpPr txBox="true"/>
          <p:nvPr/>
        </p:nvSpPr>
        <p:spPr>
          <a:xfrm rot="0">
            <a:off x="8615839" y="7050067"/>
            <a:ext cx="1056323"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SCENES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517401" y="9008753"/>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26597" y="8986706"/>
            <a:ext cx="2804555" cy="1300294"/>
          </a:xfrm>
          <a:custGeom>
            <a:avLst/>
            <a:gdLst/>
            <a:ahLst/>
            <a:cxnLst/>
            <a:rect r="r" b="b" t="t" l="l"/>
            <a:pathLst>
              <a:path h="1300294" w="2804555">
                <a:moveTo>
                  <a:pt x="0" y="0"/>
                </a:moveTo>
                <a:lnTo>
                  <a:pt x="2804555" y="0"/>
                </a:lnTo>
                <a:lnTo>
                  <a:pt x="2804555" y="1300294"/>
                </a:lnTo>
                <a:lnTo>
                  <a:pt x="0" y="130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926366" y="2624072"/>
            <a:ext cx="6435268" cy="6072856"/>
          </a:xfrm>
          <a:custGeom>
            <a:avLst/>
            <a:gdLst/>
            <a:ahLst/>
            <a:cxnLst/>
            <a:rect r="r" b="b" t="t" l="l"/>
            <a:pathLst>
              <a:path h="6072856" w="6435268">
                <a:moveTo>
                  <a:pt x="0" y="0"/>
                </a:moveTo>
                <a:lnTo>
                  <a:pt x="6435268" y="0"/>
                </a:lnTo>
                <a:lnTo>
                  <a:pt x="6435268" y="6072856"/>
                </a:lnTo>
                <a:lnTo>
                  <a:pt x="0" y="6072856"/>
                </a:lnTo>
                <a:lnTo>
                  <a:pt x="0" y="0"/>
                </a:lnTo>
                <a:close/>
              </a:path>
            </a:pathLst>
          </a:custGeom>
          <a:blipFill>
            <a:blip r:embed="rId10"/>
            <a:stretch>
              <a:fillRect l="0" t="0" r="0" b="0"/>
            </a:stretch>
          </a:blipFill>
        </p:spPr>
      </p:sp>
      <p:sp>
        <p:nvSpPr>
          <p:cNvPr name="TextBox 10" id="10"/>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1" id="11"/>
          <p:cNvSpPr txBox="true"/>
          <p:nvPr/>
        </p:nvSpPr>
        <p:spPr>
          <a:xfrm rot="0">
            <a:off x="1585254" y="1574055"/>
            <a:ext cx="11564537" cy="1339795"/>
          </a:xfrm>
          <a:prstGeom prst="rect">
            <a:avLst/>
          </a:prstGeom>
        </p:spPr>
        <p:txBody>
          <a:bodyPr anchor="t" rtlCol="false" tIns="0" lIns="0" bIns="0" rIns="0">
            <a:spAutoFit/>
          </a:bodyPr>
          <a:lstStyle/>
          <a:p>
            <a:pPr algn="just">
              <a:lnSpc>
                <a:spcPts val="6162"/>
              </a:lnSpc>
            </a:pPr>
            <a:r>
              <a:rPr lang="en-US" sz="3348">
                <a:solidFill>
                  <a:srgbClr val="000000"/>
                </a:solidFill>
                <a:latin typeface="Montserrat Bold"/>
              </a:rPr>
              <a:t>5.3. Technical Design Document</a:t>
            </a:r>
          </a:p>
          <a:p>
            <a:pPr algn="just">
              <a:lnSpc>
                <a:spcPts val="4252"/>
              </a:lnSpc>
            </a:pPr>
            <a:r>
              <a:rPr lang="en-US" sz="3037">
                <a:solidFill>
                  <a:srgbClr val="000000"/>
                </a:solidFill>
                <a:latin typeface="Montserrat"/>
              </a:rPr>
              <a:t>Quản lý scenes</a:t>
            </a:r>
          </a:p>
        </p:txBody>
      </p:sp>
      <p:sp>
        <p:nvSpPr>
          <p:cNvPr name="TextBox 12" id="12"/>
          <p:cNvSpPr txBox="true"/>
          <p:nvPr/>
        </p:nvSpPr>
        <p:spPr>
          <a:xfrm rot="0">
            <a:off x="7765613" y="9032875"/>
            <a:ext cx="2756773"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BUILD SETTINGS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517401" y="9008753"/>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99338" y="8986706"/>
            <a:ext cx="2804555" cy="1300294"/>
          </a:xfrm>
          <a:custGeom>
            <a:avLst/>
            <a:gdLst/>
            <a:ahLst/>
            <a:cxnLst/>
            <a:rect r="r" b="b" t="t" l="l"/>
            <a:pathLst>
              <a:path h="1300294" w="2804555">
                <a:moveTo>
                  <a:pt x="0" y="0"/>
                </a:moveTo>
                <a:lnTo>
                  <a:pt x="2804555" y="0"/>
                </a:lnTo>
                <a:lnTo>
                  <a:pt x="2804555" y="1300294"/>
                </a:lnTo>
                <a:lnTo>
                  <a:pt x="0" y="130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3202607" y="3316824"/>
            <a:ext cx="11882786" cy="4571507"/>
          </a:xfrm>
          <a:custGeom>
            <a:avLst/>
            <a:gdLst/>
            <a:ahLst/>
            <a:cxnLst/>
            <a:rect r="r" b="b" t="t" l="l"/>
            <a:pathLst>
              <a:path h="4571507" w="11882786">
                <a:moveTo>
                  <a:pt x="0" y="0"/>
                </a:moveTo>
                <a:lnTo>
                  <a:pt x="11882786" y="0"/>
                </a:lnTo>
                <a:lnTo>
                  <a:pt x="11882786" y="4571507"/>
                </a:lnTo>
                <a:lnTo>
                  <a:pt x="0" y="4571507"/>
                </a:lnTo>
                <a:lnTo>
                  <a:pt x="0" y="0"/>
                </a:lnTo>
                <a:close/>
              </a:path>
            </a:pathLst>
          </a:custGeom>
          <a:blipFill>
            <a:blip r:embed="rId10"/>
            <a:stretch>
              <a:fillRect l="0" t="0" r="0" b="0"/>
            </a:stretch>
          </a:blipFill>
        </p:spPr>
      </p:sp>
      <p:sp>
        <p:nvSpPr>
          <p:cNvPr name="TextBox 10" id="10"/>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1" id="11"/>
          <p:cNvSpPr txBox="true"/>
          <p:nvPr/>
        </p:nvSpPr>
        <p:spPr>
          <a:xfrm rot="0">
            <a:off x="1585254" y="1574055"/>
            <a:ext cx="11564537" cy="708875"/>
          </a:xfrm>
          <a:prstGeom prst="rect">
            <a:avLst/>
          </a:prstGeom>
        </p:spPr>
        <p:txBody>
          <a:bodyPr anchor="t" rtlCol="false" tIns="0" lIns="0" bIns="0" rIns="0">
            <a:spAutoFit/>
          </a:bodyPr>
          <a:lstStyle/>
          <a:p>
            <a:pPr algn="just">
              <a:lnSpc>
                <a:spcPts val="6162"/>
              </a:lnSpc>
            </a:pPr>
            <a:r>
              <a:rPr lang="en-US" sz="3348">
                <a:solidFill>
                  <a:srgbClr val="000000"/>
                </a:solidFill>
                <a:latin typeface="Montserrat Bold"/>
              </a:rPr>
              <a:t>5.3. Technical Design Document</a:t>
            </a:r>
          </a:p>
        </p:txBody>
      </p:sp>
      <p:sp>
        <p:nvSpPr>
          <p:cNvPr name="TextBox 12" id="12"/>
          <p:cNvSpPr txBox="true"/>
          <p:nvPr/>
        </p:nvSpPr>
        <p:spPr>
          <a:xfrm rot="0">
            <a:off x="8156555" y="8250281"/>
            <a:ext cx="1974890"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ANIMATION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1503880"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4287"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464011" y="0"/>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794864" y="-108447"/>
            <a:ext cx="669147" cy="1795274"/>
          </a:xfrm>
          <a:custGeom>
            <a:avLst/>
            <a:gdLst/>
            <a:ahLst/>
            <a:cxnLst/>
            <a:rect r="r" b="b" t="t" l="l"/>
            <a:pathLst>
              <a:path h="1795274" w="669147">
                <a:moveTo>
                  <a:pt x="0" y="0"/>
                </a:moveTo>
                <a:lnTo>
                  <a:pt x="669147" y="0"/>
                </a:lnTo>
                <a:lnTo>
                  <a:pt x="669147" y="1795274"/>
                </a:lnTo>
                <a:lnTo>
                  <a:pt x="0" y="17952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944976" y="5945354"/>
            <a:ext cx="2553980" cy="3312946"/>
          </a:xfrm>
          <a:custGeom>
            <a:avLst/>
            <a:gdLst/>
            <a:ahLst/>
            <a:cxnLst/>
            <a:rect r="r" b="b" t="t" l="l"/>
            <a:pathLst>
              <a:path h="3312946" w="2553980">
                <a:moveTo>
                  <a:pt x="0" y="0"/>
                </a:moveTo>
                <a:lnTo>
                  <a:pt x="2553980" y="0"/>
                </a:lnTo>
                <a:lnTo>
                  <a:pt x="2553980" y="3312946"/>
                </a:lnTo>
                <a:lnTo>
                  <a:pt x="0" y="33129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34393" y="8832338"/>
            <a:ext cx="8821166" cy="2277465"/>
          </a:xfrm>
          <a:custGeom>
            <a:avLst/>
            <a:gdLst/>
            <a:ahLst/>
            <a:cxnLst/>
            <a:rect r="r" b="b" t="t" l="l"/>
            <a:pathLst>
              <a:path h="2277465" w="8821166">
                <a:moveTo>
                  <a:pt x="0" y="0"/>
                </a:moveTo>
                <a:lnTo>
                  <a:pt x="8821166" y="0"/>
                </a:lnTo>
                <a:lnTo>
                  <a:pt x="8821166" y="2277465"/>
                </a:lnTo>
                <a:lnTo>
                  <a:pt x="0" y="2277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804870" y="3941659"/>
            <a:ext cx="7762075" cy="4127494"/>
            <a:chOff x="0" y="0"/>
            <a:chExt cx="2044332" cy="1087076"/>
          </a:xfrm>
        </p:grpSpPr>
        <p:sp>
          <p:nvSpPr>
            <p:cNvPr name="Freeform 9" id="9"/>
            <p:cNvSpPr/>
            <p:nvPr/>
          </p:nvSpPr>
          <p:spPr>
            <a:xfrm flipH="false" flipV="false" rot="0">
              <a:off x="0" y="0"/>
              <a:ext cx="2044333" cy="1087076"/>
            </a:xfrm>
            <a:custGeom>
              <a:avLst/>
              <a:gdLst/>
              <a:ahLst/>
              <a:cxnLst/>
              <a:rect r="r" b="b" t="t" l="l"/>
              <a:pathLst>
                <a:path h="1087076" w="2044333">
                  <a:moveTo>
                    <a:pt x="2044333" y="0"/>
                  </a:moveTo>
                  <a:lnTo>
                    <a:pt x="0" y="0"/>
                  </a:lnTo>
                  <a:lnTo>
                    <a:pt x="0" y="899117"/>
                  </a:lnTo>
                  <a:lnTo>
                    <a:pt x="157480" y="899117"/>
                  </a:lnTo>
                  <a:lnTo>
                    <a:pt x="157480" y="1087076"/>
                  </a:lnTo>
                  <a:lnTo>
                    <a:pt x="463550" y="899117"/>
                  </a:lnTo>
                  <a:lnTo>
                    <a:pt x="2044333" y="899117"/>
                  </a:lnTo>
                  <a:lnTo>
                    <a:pt x="2044333" y="0"/>
                  </a:lnTo>
                  <a:close/>
                </a:path>
              </a:pathLst>
            </a:custGeom>
            <a:solidFill>
              <a:srgbClr val="006D40"/>
            </a:solidFill>
          </p:spPr>
        </p:sp>
        <p:sp>
          <p:nvSpPr>
            <p:cNvPr name="TextBox 10" id="10"/>
            <p:cNvSpPr txBox="true"/>
            <p:nvPr/>
          </p:nvSpPr>
          <p:spPr>
            <a:xfrm>
              <a:off x="0" y="-47625"/>
              <a:ext cx="2044332" cy="944201"/>
            </a:xfrm>
            <a:prstGeom prst="rect">
              <a:avLst/>
            </a:prstGeom>
          </p:spPr>
          <p:txBody>
            <a:bodyPr anchor="ctr" rtlCol="false" tIns="50800" lIns="50800" bIns="50800" rIns="50800"/>
            <a:lstStyle/>
            <a:p>
              <a:pPr algn="ctr">
                <a:lnSpc>
                  <a:spcPts val="3214"/>
                </a:lnSpc>
              </a:pPr>
            </a:p>
          </p:txBody>
        </p:sp>
      </p:grpSp>
      <p:sp>
        <p:nvSpPr>
          <p:cNvPr name="TextBox 11" id="11"/>
          <p:cNvSpPr txBox="true"/>
          <p:nvPr/>
        </p:nvSpPr>
        <p:spPr>
          <a:xfrm rot="0">
            <a:off x="4262304" y="2252879"/>
            <a:ext cx="9763392" cy="1120775"/>
          </a:xfrm>
          <a:prstGeom prst="rect">
            <a:avLst/>
          </a:prstGeom>
        </p:spPr>
        <p:txBody>
          <a:bodyPr anchor="t" rtlCol="false" tIns="0" lIns="0" bIns="0" rIns="0">
            <a:spAutoFit/>
          </a:bodyPr>
          <a:lstStyle/>
          <a:p>
            <a:pPr algn="ctr">
              <a:lnSpc>
                <a:spcPts val="9100"/>
              </a:lnSpc>
            </a:pPr>
            <a:r>
              <a:rPr lang="en-US" sz="6500">
                <a:solidFill>
                  <a:srgbClr val="205732"/>
                </a:solidFill>
                <a:latin typeface="Montserrat Bold"/>
              </a:rPr>
              <a:t>1. CÁC THỂ LOẠI GAME</a:t>
            </a:r>
          </a:p>
        </p:txBody>
      </p:sp>
      <p:sp>
        <p:nvSpPr>
          <p:cNvPr name="TextBox 12" id="12"/>
          <p:cNvSpPr txBox="true"/>
          <p:nvPr/>
        </p:nvSpPr>
        <p:spPr>
          <a:xfrm rot="0">
            <a:off x="5381600" y="4348329"/>
            <a:ext cx="6608615" cy="3041650"/>
          </a:xfrm>
          <a:prstGeom prst="rect">
            <a:avLst/>
          </a:prstGeom>
        </p:spPr>
        <p:txBody>
          <a:bodyPr anchor="t" rtlCol="false" tIns="0" lIns="0" bIns="0" rIns="0">
            <a:spAutoFit/>
          </a:bodyPr>
          <a:lstStyle/>
          <a:p>
            <a:pPr algn="just">
              <a:lnSpc>
                <a:spcPts val="3499"/>
              </a:lnSpc>
            </a:pPr>
            <a:r>
              <a:rPr lang="en-US" sz="2499">
                <a:solidFill>
                  <a:srgbClr val="FFFFFF"/>
                </a:solidFill>
                <a:latin typeface="Montserrat"/>
              </a:rPr>
              <a:t>Có nhiều phương pháp phân loại game. Trong đó có thể phân ra những phương pháp cơ bản sau: Dựa vào cách chơi; Kỹ thuật tạo ra game; Thiết bị đầu cuối; Cách kết nối và một số phương pháp chuyên biệt khác.</a:t>
            </a:r>
          </a:p>
          <a:p>
            <a:pPr algn="just">
              <a:lnSpc>
                <a:spcPts val="3499"/>
              </a:lnSpc>
            </a:pPr>
            <a:r>
              <a:rPr lang="en-US" sz="2499">
                <a:solidFill>
                  <a:srgbClr val="FFFFFF"/>
                </a:solidFill>
                <a:latin typeface="Montserrat"/>
              </a:rPr>
              <a:t>   </a:t>
            </a:r>
          </a:p>
        </p:txBody>
      </p:sp>
      <p:sp>
        <p:nvSpPr>
          <p:cNvPr name="Freeform 13" id="13"/>
          <p:cNvSpPr/>
          <p:nvPr/>
        </p:nvSpPr>
        <p:spPr>
          <a:xfrm flipH="false" flipV="false" rot="0">
            <a:off x="1209727" y="-843413"/>
            <a:ext cx="1257453" cy="3373653"/>
          </a:xfrm>
          <a:custGeom>
            <a:avLst/>
            <a:gdLst/>
            <a:ahLst/>
            <a:cxnLst/>
            <a:rect r="r" b="b" t="t" l="l"/>
            <a:pathLst>
              <a:path h="3373653" w="1257453">
                <a:moveTo>
                  <a:pt x="0" y="0"/>
                </a:moveTo>
                <a:lnTo>
                  <a:pt x="1257453" y="0"/>
                </a:lnTo>
                <a:lnTo>
                  <a:pt x="1257453" y="3373653"/>
                </a:lnTo>
                <a:lnTo>
                  <a:pt x="0" y="33736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540580" y="-951860"/>
            <a:ext cx="669147" cy="1795274"/>
          </a:xfrm>
          <a:custGeom>
            <a:avLst/>
            <a:gdLst/>
            <a:ahLst/>
            <a:cxnLst/>
            <a:rect r="r" b="b" t="t" l="l"/>
            <a:pathLst>
              <a:path h="1795274" w="669147">
                <a:moveTo>
                  <a:pt x="0" y="0"/>
                </a:moveTo>
                <a:lnTo>
                  <a:pt x="669147" y="0"/>
                </a:lnTo>
                <a:lnTo>
                  <a:pt x="669147" y="1795273"/>
                </a:lnTo>
                <a:lnTo>
                  <a:pt x="0" y="17952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517401" y="9008753"/>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99338" y="8986706"/>
            <a:ext cx="2804555" cy="1300294"/>
          </a:xfrm>
          <a:custGeom>
            <a:avLst/>
            <a:gdLst/>
            <a:ahLst/>
            <a:cxnLst/>
            <a:rect r="r" b="b" t="t" l="l"/>
            <a:pathLst>
              <a:path h="1300294" w="2804555">
                <a:moveTo>
                  <a:pt x="0" y="0"/>
                </a:moveTo>
                <a:lnTo>
                  <a:pt x="2804555" y="0"/>
                </a:lnTo>
                <a:lnTo>
                  <a:pt x="2804555" y="1300294"/>
                </a:lnTo>
                <a:lnTo>
                  <a:pt x="0" y="130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2439297" y="2592401"/>
            <a:ext cx="13119629" cy="6394305"/>
          </a:xfrm>
          <a:custGeom>
            <a:avLst/>
            <a:gdLst/>
            <a:ahLst/>
            <a:cxnLst/>
            <a:rect r="r" b="b" t="t" l="l"/>
            <a:pathLst>
              <a:path h="6394305" w="13119629">
                <a:moveTo>
                  <a:pt x="0" y="0"/>
                </a:moveTo>
                <a:lnTo>
                  <a:pt x="13119628" y="0"/>
                </a:lnTo>
                <a:lnTo>
                  <a:pt x="13119628" y="6394305"/>
                </a:lnTo>
                <a:lnTo>
                  <a:pt x="0" y="6394305"/>
                </a:lnTo>
                <a:lnTo>
                  <a:pt x="0" y="0"/>
                </a:lnTo>
                <a:close/>
              </a:path>
            </a:pathLst>
          </a:custGeom>
          <a:blipFill>
            <a:blip r:embed="rId10"/>
            <a:stretch>
              <a:fillRect l="0" t="0" r="0" b="0"/>
            </a:stretch>
          </a:blipFill>
        </p:spPr>
      </p:sp>
      <p:sp>
        <p:nvSpPr>
          <p:cNvPr name="TextBox 10" id="10"/>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1" id="11"/>
          <p:cNvSpPr txBox="true"/>
          <p:nvPr/>
        </p:nvSpPr>
        <p:spPr>
          <a:xfrm rot="0">
            <a:off x="1585254" y="1574055"/>
            <a:ext cx="11564537" cy="708875"/>
          </a:xfrm>
          <a:prstGeom prst="rect">
            <a:avLst/>
          </a:prstGeom>
        </p:spPr>
        <p:txBody>
          <a:bodyPr anchor="t" rtlCol="false" tIns="0" lIns="0" bIns="0" rIns="0">
            <a:spAutoFit/>
          </a:bodyPr>
          <a:lstStyle/>
          <a:p>
            <a:pPr algn="just">
              <a:lnSpc>
                <a:spcPts val="6162"/>
              </a:lnSpc>
            </a:pPr>
            <a:r>
              <a:rPr lang="en-US" sz="3348">
                <a:solidFill>
                  <a:srgbClr val="000000"/>
                </a:solidFill>
                <a:latin typeface="Montserrat Bold"/>
              </a:rPr>
              <a:t>5.3. Technical Design Document</a:t>
            </a:r>
          </a:p>
        </p:txBody>
      </p:sp>
      <p:sp>
        <p:nvSpPr>
          <p:cNvPr name="TextBox 12" id="12"/>
          <p:cNvSpPr txBox="true"/>
          <p:nvPr/>
        </p:nvSpPr>
        <p:spPr>
          <a:xfrm rot="0">
            <a:off x="8068151" y="9220200"/>
            <a:ext cx="2151698"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DESIGN MAP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48123" y="7389792"/>
            <a:ext cx="2804555" cy="1300294"/>
          </a:xfrm>
          <a:custGeom>
            <a:avLst/>
            <a:gdLst/>
            <a:ahLst/>
            <a:cxnLst/>
            <a:rect r="r" b="b" t="t" l="l"/>
            <a:pathLst>
              <a:path h="1300294" w="2804555">
                <a:moveTo>
                  <a:pt x="0" y="0"/>
                </a:moveTo>
                <a:lnTo>
                  <a:pt x="2804556" y="0"/>
                </a:lnTo>
                <a:lnTo>
                  <a:pt x="2804556" y="1300294"/>
                </a:lnTo>
                <a:lnTo>
                  <a:pt x="0" y="1300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8345335" y="-9450543"/>
            <a:ext cx="15976849" cy="159768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9" id="9"/>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585254" y="1716930"/>
            <a:ext cx="11564537" cy="643398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5.3. Technical Design Document</a:t>
            </a:r>
          </a:p>
          <a:p>
            <a:pPr algn="just">
              <a:lnSpc>
                <a:spcPts val="4252"/>
              </a:lnSpc>
            </a:pPr>
            <a:r>
              <a:rPr lang="en-US" sz="3037">
                <a:solidFill>
                  <a:srgbClr val="000000"/>
                </a:solidFill>
                <a:latin typeface="Montserrat"/>
              </a:rPr>
              <a:t>Nền tảng, yêu cầu phần cứng và phần mềm</a:t>
            </a:r>
          </a:p>
          <a:p>
            <a:pPr algn="just">
              <a:lnSpc>
                <a:spcPts val="4252"/>
              </a:lnSpc>
            </a:pPr>
            <a:r>
              <a:rPr lang="en-US" sz="3037">
                <a:solidFill>
                  <a:srgbClr val="000000"/>
                </a:solidFill>
                <a:latin typeface="Montserrat"/>
              </a:rPr>
              <a:t>Phần cứng: </a:t>
            </a:r>
          </a:p>
          <a:p>
            <a:pPr algn="just" marL="655866" indent="-327933" lvl="1">
              <a:lnSpc>
                <a:spcPts val="4252"/>
              </a:lnSpc>
              <a:buFont typeface="Arial"/>
              <a:buChar char="•"/>
            </a:pPr>
            <a:r>
              <a:rPr lang="en-US" sz="3037">
                <a:solidFill>
                  <a:srgbClr val="000000"/>
                </a:solidFill>
                <a:latin typeface="Montserrat"/>
              </a:rPr>
              <a:t>Bộ xử lý: Dual-core hoặc tương đương.</a:t>
            </a:r>
          </a:p>
          <a:p>
            <a:pPr algn="just" marL="655866" indent="-327933" lvl="1">
              <a:lnSpc>
                <a:spcPts val="4252"/>
              </a:lnSpc>
              <a:buFont typeface="Arial"/>
              <a:buChar char="•"/>
            </a:pPr>
            <a:r>
              <a:rPr lang="en-US" sz="3037">
                <a:solidFill>
                  <a:srgbClr val="000000"/>
                </a:solidFill>
                <a:latin typeface="Montserrat"/>
              </a:rPr>
              <a:t>Bộ nhớ RAM tối thiểu: 4GB RAM.</a:t>
            </a:r>
          </a:p>
          <a:p>
            <a:pPr algn="just" marL="655866" indent="-327933" lvl="1">
              <a:lnSpc>
                <a:spcPts val="4252"/>
              </a:lnSpc>
              <a:buFont typeface="Arial"/>
              <a:buChar char="•"/>
            </a:pPr>
            <a:r>
              <a:rPr lang="en-US" sz="3037">
                <a:solidFill>
                  <a:srgbClr val="000000"/>
                </a:solidFill>
                <a:latin typeface="Montserrat"/>
              </a:rPr>
              <a:t>Card đồ họa (GPU):Có hỗ trợ DirectX10.</a:t>
            </a:r>
          </a:p>
          <a:p>
            <a:pPr algn="just" marL="655866" indent="-327933" lvl="1">
              <a:lnSpc>
                <a:spcPts val="4252"/>
              </a:lnSpc>
              <a:buFont typeface="Arial"/>
              <a:buChar char="•"/>
            </a:pPr>
            <a:r>
              <a:rPr lang="en-US" sz="3037">
                <a:solidFill>
                  <a:srgbClr val="000000"/>
                </a:solidFill>
                <a:latin typeface="Montserrat"/>
              </a:rPr>
              <a:t>Ổ lưu trữ: Tối thiểu 5GB không gian trống</a:t>
            </a:r>
          </a:p>
          <a:p>
            <a:pPr algn="just">
              <a:lnSpc>
                <a:spcPts val="4252"/>
              </a:lnSpc>
            </a:pPr>
            <a:r>
              <a:rPr lang="en-US" sz="3037">
                <a:solidFill>
                  <a:srgbClr val="000000"/>
                </a:solidFill>
                <a:latin typeface="Montserrat"/>
              </a:rPr>
              <a:t>Phần mềm:</a:t>
            </a:r>
          </a:p>
          <a:p>
            <a:pPr algn="just" marL="655866" indent="-327933" lvl="1">
              <a:lnSpc>
                <a:spcPts val="4252"/>
              </a:lnSpc>
              <a:buFont typeface="Arial"/>
              <a:buChar char="•"/>
            </a:pPr>
            <a:r>
              <a:rPr lang="en-US" sz="3037">
                <a:solidFill>
                  <a:srgbClr val="000000"/>
                </a:solidFill>
                <a:latin typeface="Montserrat"/>
              </a:rPr>
              <a:t>Hệ điều hành: Windows 7 trở lên (đề xuất Windows 10).</a:t>
            </a:r>
          </a:p>
          <a:p>
            <a:pPr algn="just">
              <a:lnSpc>
                <a:spcPts val="4252"/>
              </a:lnSpc>
            </a:pPr>
          </a:p>
          <a:p>
            <a:pPr algn="just">
              <a:lnSpc>
                <a:spcPts val="4252"/>
              </a:lnSpc>
            </a:pPr>
          </a:p>
          <a:p>
            <a:pPr algn="just">
              <a:lnSpc>
                <a:spcPts val="4252"/>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74190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353257" y="1028700"/>
            <a:ext cx="7062687" cy="8374134"/>
          </a:xfrm>
          <a:custGeom>
            <a:avLst/>
            <a:gdLst/>
            <a:ahLst/>
            <a:cxnLst/>
            <a:rect r="r" b="b" t="t" l="l"/>
            <a:pathLst>
              <a:path h="8374134" w="7062687">
                <a:moveTo>
                  <a:pt x="0" y="0"/>
                </a:moveTo>
                <a:lnTo>
                  <a:pt x="7062687" y="0"/>
                </a:lnTo>
                <a:lnTo>
                  <a:pt x="7062687" y="8374134"/>
                </a:lnTo>
                <a:lnTo>
                  <a:pt x="0" y="8374134"/>
                </a:lnTo>
                <a:lnTo>
                  <a:pt x="0" y="0"/>
                </a:lnTo>
                <a:close/>
              </a:path>
            </a:pathLst>
          </a:custGeom>
          <a:blipFill>
            <a:blip r:embed="rId8"/>
            <a:stretch>
              <a:fillRect l="0" t="0" r="0" b="0"/>
            </a:stretch>
          </a:blipFill>
        </p:spPr>
      </p:sp>
      <p:sp>
        <p:nvSpPr>
          <p:cNvPr name="TextBox 9" id="9"/>
          <p:cNvSpPr txBox="true"/>
          <p:nvPr/>
        </p:nvSpPr>
        <p:spPr>
          <a:xfrm rot="0">
            <a:off x="1285383" y="2250603"/>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0" id="10"/>
          <p:cNvSpPr txBox="true"/>
          <p:nvPr/>
        </p:nvSpPr>
        <p:spPr>
          <a:xfrm rot="0">
            <a:off x="1285383" y="3439747"/>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8345335" y="-9450543"/>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18843" y="2816839"/>
            <a:ext cx="14250315" cy="5932937"/>
          </a:xfrm>
          <a:custGeom>
            <a:avLst/>
            <a:gdLst/>
            <a:ahLst/>
            <a:cxnLst/>
            <a:rect r="r" b="b" t="t" l="l"/>
            <a:pathLst>
              <a:path h="5932937" w="14250315">
                <a:moveTo>
                  <a:pt x="0" y="0"/>
                </a:moveTo>
                <a:lnTo>
                  <a:pt x="14250314" y="0"/>
                </a:lnTo>
                <a:lnTo>
                  <a:pt x="14250314" y="5932937"/>
                </a:lnTo>
                <a:lnTo>
                  <a:pt x="0" y="5932937"/>
                </a:lnTo>
                <a:lnTo>
                  <a:pt x="0" y="0"/>
                </a:lnTo>
                <a:close/>
              </a:path>
            </a:pathLst>
          </a:custGeom>
          <a:blipFill>
            <a:blip r:embed="rId4"/>
            <a:stretch>
              <a:fillRect l="0" t="0" r="0" b="0"/>
            </a:stretch>
          </a:blipFill>
        </p:spPr>
      </p:sp>
      <p:sp>
        <p:nvSpPr>
          <p:cNvPr name="TextBox 7" id="7"/>
          <p:cNvSpPr txBox="true"/>
          <p:nvPr/>
        </p:nvSpPr>
        <p:spPr>
          <a:xfrm rot="0">
            <a:off x="4934556" y="694138"/>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8" id="8"/>
          <p:cNvSpPr txBox="true"/>
          <p:nvPr/>
        </p:nvSpPr>
        <p:spPr>
          <a:xfrm rot="0">
            <a:off x="1285383" y="1749376"/>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8345335" y="-9450543"/>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93186" y="2880788"/>
            <a:ext cx="13101628" cy="6377512"/>
          </a:xfrm>
          <a:custGeom>
            <a:avLst/>
            <a:gdLst/>
            <a:ahLst/>
            <a:cxnLst/>
            <a:rect r="r" b="b" t="t" l="l"/>
            <a:pathLst>
              <a:path h="6377512" w="13101628">
                <a:moveTo>
                  <a:pt x="0" y="0"/>
                </a:moveTo>
                <a:lnTo>
                  <a:pt x="13101628" y="0"/>
                </a:lnTo>
                <a:lnTo>
                  <a:pt x="13101628" y="6377512"/>
                </a:lnTo>
                <a:lnTo>
                  <a:pt x="0" y="6377512"/>
                </a:lnTo>
                <a:lnTo>
                  <a:pt x="0" y="0"/>
                </a:lnTo>
                <a:close/>
              </a:path>
            </a:pathLst>
          </a:custGeom>
          <a:blipFill>
            <a:blip r:embed="rId4"/>
            <a:stretch>
              <a:fillRect l="0" t="0" r="0" b="0"/>
            </a:stretch>
          </a:blipFill>
        </p:spPr>
      </p:sp>
      <p:sp>
        <p:nvSpPr>
          <p:cNvPr name="TextBox 7" id="7"/>
          <p:cNvSpPr txBox="true"/>
          <p:nvPr/>
        </p:nvSpPr>
        <p:spPr>
          <a:xfrm rot="0">
            <a:off x="4934556" y="694138"/>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8" id="8"/>
          <p:cNvSpPr txBox="true"/>
          <p:nvPr/>
        </p:nvSpPr>
        <p:spPr>
          <a:xfrm rot="0">
            <a:off x="1285383" y="1749376"/>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8345335" y="-9450543"/>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68560" y="3257728"/>
            <a:ext cx="14150881" cy="6000572"/>
          </a:xfrm>
          <a:custGeom>
            <a:avLst/>
            <a:gdLst/>
            <a:ahLst/>
            <a:cxnLst/>
            <a:rect r="r" b="b" t="t" l="l"/>
            <a:pathLst>
              <a:path h="6000572" w="14150881">
                <a:moveTo>
                  <a:pt x="0" y="0"/>
                </a:moveTo>
                <a:lnTo>
                  <a:pt x="14150880" y="0"/>
                </a:lnTo>
                <a:lnTo>
                  <a:pt x="14150880" y="6000572"/>
                </a:lnTo>
                <a:lnTo>
                  <a:pt x="0" y="6000572"/>
                </a:lnTo>
                <a:lnTo>
                  <a:pt x="0" y="0"/>
                </a:lnTo>
                <a:close/>
              </a:path>
            </a:pathLst>
          </a:custGeom>
          <a:blipFill>
            <a:blip r:embed="rId4"/>
            <a:stretch>
              <a:fillRect l="0" t="0" r="0" b="0"/>
            </a:stretch>
          </a:blipFill>
        </p:spPr>
      </p:sp>
      <p:sp>
        <p:nvSpPr>
          <p:cNvPr name="TextBox 7" id="7"/>
          <p:cNvSpPr txBox="true"/>
          <p:nvPr/>
        </p:nvSpPr>
        <p:spPr>
          <a:xfrm rot="0">
            <a:off x="4934556" y="694138"/>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8" id="8"/>
          <p:cNvSpPr txBox="true"/>
          <p:nvPr/>
        </p:nvSpPr>
        <p:spPr>
          <a:xfrm rot="0">
            <a:off x="1285383" y="1749376"/>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8345335" y="-9450543"/>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63348" y="2816839"/>
            <a:ext cx="12361304" cy="6457884"/>
          </a:xfrm>
          <a:custGeom>
            <a:avLst/>
            <a:gdLst/>
            <a:ahLst/>
            <a:cxnLst/>
            <a:rect r="r" b="b" t="t" l="l"/>
            <a:pathLst>
              <a:path h="6457884" w="12361304">
                <a:moveTo>
                  <a:pt x="0" y="0"/>
                </a:moveTo>
                <a:lnTo>
                  <a:pt x="12361304" y="0"/>
                </a:lnTo>
                <a:lnTo>
                  <a:pt x="12361304" y="6457884"/>
                </a:lnTo>
                <a:lnTo>
                  <a:pt x="0" y="6457884"/>
                </a:lnTo>
                <a:lnTo>
                  <a:pt x="0" y="0"/>
                </a:lnTo>
                <a:close/>
              </a:path>
            </a:pathLst>
          </a:custGeom>
          <a:blipFill>
            <a:blip r:embed="rId4"/>
            <a:stretch>
              <a:fillRect l="0" t="0" r="0" b="0"/>
            </a:stretch>
          </a:blipFill>
        </p:spPr>
      </p:sp>
      <p:sp>
        <p:nvSpPr>
          <p:cNvPr name="TextBox 7" id="7"/>
          <p:cNvSpPr txBox="true"/>
          <p:nvPr/>
        </p:nvSpPr>
        <p:spPr>
          <a:xfrm rot="0">
            <a:off x="4934556" y="694138"/>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8" id="8"/>
          <p:cNvSpPr txBox="true"/>
          <p:nvPr/>
        </p:nvSpPr>
        <p:spPr>
          <a:xfrm rot="0">
            <a:off x="1285383" y="1749376"/>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grpSp>
        <p:nvGrpSpPr>
          <p:cNvPr name="Group 2" id="2"/>
          <p:cNvGrpSpPr/>
          <p:nvPr/>
        </p:nvGrpSpPr>
        <p:grpSpPr>
          <a:xfrm rot="0">
            <a:off x="-8345335" y="-9450543"/>
            <a:ext cx="15976849" cy="159768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5" id="5"/>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518246" y="2816839"/>
            <a:ext cx="13251508" cy="6441461"/>
          </a:xfrm>
          <a:custGeom>
            <a:avLst/>
            <a:gdLst/>
            <a:ahLst/>
            <a:cxnLst/>
            <a:rect r="r" b="b" t="t" l="l"/>
            <a:pathLst>
              <a:path h="6441461" w="13251508">
                <a:moveTo>
                  <a:pt x="0" y="0"/>
                </a:moveTo>
                <a:lnTo>
                  <a:pt x="13251508" y="0"/>
                </a:lnTo>
                <a:lnTo>
                  <a:pt x="13251508" y="6441461"/>
                </a:lnTo>
                <a:lnTo>
                  <a:pt x="0" y="6441461"/>
                </a:lnTo>
                <a:lnTo>
                  <a:pt x="0" y="0"/>
                </a:lnTo>
                <a:close/>
              </a:path>
            </a:pathLst>
          </a:custGeom>
          <a:blipFill>
            <a:blip r:embed="rId4"/>
            <a:stretch>
              <a:fillRect l="0" t="0" r="0" b="0"/>
            </a:stretch>
          </a:blipFill>
        </p:spPr>
      </p:sp>
      <p:sp>
        <p:nvSpPr>
          <p:cNvPr name="TextBox 7" id="7"/>
          <p:cNvSpPr txBox="true"/>
          <p:nvPr/>
        </p:nvSpPr>
        <p:spPr>
          <a:xfrm rot="0">
            <a:off x="4934556" y="694138"/>
            <a:ext cx="8418887"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8" id="8"/>
          <p:cNvSpPr txBox="true"/>
          <p:nvPr/>
        </p:nvSpPr>
        <p:spPr>
          <a:xfrm rot="0">
            <a:off x="1285383" y="1749376"/>
            <a:ext cx="785861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9000528"/>
            <a:ext cx="12229780" cy="2090181"/>
          </a:xfrm>
          <a:custGeom>
            <a:avLst/>
            <a:gdLst/>
            <a:ahLst/>
            <a:cxnLst/>
            <a:rect r="r" b="b" t="t" l="l"/>
            <a:pathLst>
              <a:path h="2090181" w="12229780">
                <a:moveTo>
                  <a:pt x="0" y="0"/>
                </a:moveTo>
                <a:lnTo>
                  <a:pt x="12229781" y="0"/>
                </a:lnTo>
                <a:lnTo>
                  <a:pt x="12229781" y="2090181"/>
                </a:lnTo>
                <a:lnTo>
                  <a:pt x="0" y="2090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68355" y="9000528"/>
            <a:ext cx="12229780" cy="2090181"/>
          </a:xfrm>
          <a:custGeom>
            <a:avLst/>
            <a:gdLst/>
            <a:ahLst/>
            <a:cxnLst/>
            <a:rect r="r" b="b" t="t" l="l"/>
            <a:pathLst>
              <a:path h="2090181" w="12229780">
                <a:moveTo>
                  <a:pt x="0" y="0"/>
                </a:moveTo>
                <a:lnTo>
                  <a:pt x="12229780" y="0"/>
                </a:lnTo>
                <a:lnTo>
                  <a:pt x="12229780" y="2090181"/>
                </a:lnTo>
                <a:lnTo>
                  <a:pt x="0" y="2090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544960" y="2964964"/>
            <a:ext cx="6645037" cy="4813045"/>
          </a:xfrm>
          <a:custGeom>
            <a:avLst/>
            <a:gdLst/>
            <a:ahLst/>
            <a:cxnLst/>
            <a:rect r="r" b="b" t="t" l="l"/>
            <a:pathLst>
              <a:path h="4813045" w="6645037">
                <a:moveTo>
                  <a:pt x="0" y="0"/>
                </a:moveTo>
                <a:lnTo>
                  <a:pt x="6645037" y="0"/>
                </a:lnTo>
                <a:lnTo>
                  <a:pt x="6645037" y="4813044"/>
                </a:lnTo>
                <a:lnTo>
                  <a:pt x="0" y="4813044"/>
                </a:lnTo>
                <a:lnTo>
                  <a:pt x="0" y="0"/>
                </a:lnTo>
                <a:close/>
              </a:path>
            </a:pathLst>
          </a:custGeom>
          <a:blipFill>
            <a:blip r:embed="rId8"/>
            <a:stretch>
              <a:fillRect l="0" t="0" r="0" b="0"/>
            </a:stretch>
          </a:blipFill>
        </p:spPr>
      </p:sp>
      <p:sp>
        <p:nvSpPr>
          <p:cNvPr name="Freeform 10" id="10"/>
          <p:cNvSpPr/>
          <p:nvPr/>
        </p:nvSpPr>
        <p:spPr>
          <a:xfrm flipH="false" flipV="false" rot="0">
            <a:off x="8064440" y="3062273"/>
            <a:ext cx="8947075" cy="4715735"/>
          </a:xfrm>
          <a:custGeom>
            <a:avLst/>
            <a:gdLst/>
            <a:ahLst/>
            <a:cxnLst/>
            <a:rect r="r" b="b" t="t" l="l"/>
            <a:pathLst>
              <a:path h="4715735" w="8947075">
                <a:moveTo>
                  <a:pt x="0" y="0"/>
                </a:moveTo>
                <a:lnTo>
                  <a:pt x="8947075" y="0"/>
                </a:lnTo>
                <a:lnTo>
                  <a:pt x="8947075" y="4715735"/>
                </a:lnTo>
                <a:lnTo>
                  <a:pt x="0" y="4715735"/>
                </a:lnTo>
                <a:lnTo>
                  <a:pt x="0" y="0"/>
                </a:lnTo>
                <a:close/>
              </a:path>
            </a:pathLst>
          </a:custGeom>
          <a:blipFill>
            <a:blip r:embed="rId9"/>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585254" y="1716930"/>
            <a:ext cx="11564537" cy="270018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a:p>
            <a:pPr algn="just">
              <a:lnSpc>
                <a:spcPts val="4252"/>
              </a:lnSpc>
            </a:pPr>
          </a:p>
          <a:p>
            <a:pPr algn="just">
              <a:lnSpc>
                <a:spcPts val="4252"/>
              </a:lnSpc>
            </a:pPr>
          </a:p>
          <a:p>
            <a:pPr algn="just">
              <a:lnSpc>
                <a:spcPts val="4252"/>
              </a:lnSpc>
            </a:pPr>
          </a:p>
          <a:p>
            <a:pPr algn="just">
              <a:lnSpc>
                <a:spcPts val="4252"/>
              </a:lnSpc>
            </a:pPr>
          </a:p>
        </p:txBody>
      </p:sp>
      <p:sp>
        <p:nvSpPr>
          <p:cNvPr name="TextBox 13" id="13"/>
          <p:cNvSpPr txBox="true"/>
          <p:nvPr/>
        </p:nvSpPr>
        <p:spPr>
          <a:xfrm rot="0">
            <a:off x="1179841" y="8339774"/>
            <a:ext cx="6010156"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 BIỂU ĐỒ TUẦN TỰ CHỨC NĂNG START GAME</a:t>
            </a:r>
          </a:p>
        </p:txBody>
      </p:sp>
      <p:sp>
        <p:nvSpPr>
          <p:cNvPr name="TextBox 14" id="14"/>
          <p:cNvSpPr txBox="true"/>
          <p:nvPr/>
        </p:nvSpPr>
        <p:spPr>
          <a:xfrm rot="0">
            <a:off x="9368355" y="8339774"/>
            <a:ext cx="6339245"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 BIỂU ĐỒ TUẦN TỰ CHỨC NĂNG CHOOSE LEVEL</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9015399"/>
            <a:ext cx="12229780" cy="2090181"/>
          </a:xfrm>
          <a:custGeom>
            <a:avLst/>
            <a:gdLst/>
            <a:ahLst/>
            <a:cxnLst/>
            <a:rect r="r" b="b" t="t" l="l"/>
            <a:pathLst>
              <a:path h="2090181" w="12229780">
                <a:moveTo>
                  <a:pt x="0" y="0"/>
                </a:moveTo>
                <a:lnTo>
                  <a:pt x="12229781" y="0"/>
                </a:lnTo>
                <a:lnTo>
                  <a:pt x="12229781" y="2090181"/>
                </a:lnTo>
                <a:lnTo>
                  <a:pt x="0" y="2090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9015399"/>
            <a:ext cx="12229780" cy="2090181"/>
          </a:xfrm>
          <a:custGeom>
            <a:avLst/>
            <a:gdLst/>
            <a:ahLst/>
            <a:cxnLst/>
            <a:rect r="r" b="b" t="t" l="l"/>
            <a:pathLst>
              <a:path h="2090181" w="12229780">
                <a:moveTo>
                  <a:pt x="0" y="0"/>
                </a:moveTo>
                <a:lnTo>
                  <a:pt x="12229781" y="0"/>
                </a:lnTo>
                <a:lnTo>
                  <a:pt x="12229781" y="2090181"/>
                </a:lnTo>
                <a:lnTo>
                  <a:pt x="0" y="2090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706345" y="149548"/>
            <a:ext cx="6445059" cy="2917854"/>
          </a:xfrm>
          <a:custGeom>
            <a:avLst/>
            <a:gdLst/>
            <a:ahLst/>
            <a:cxnLst/>
            <a:rect r="r" b="b" t="t" l="l"/>
            <a:pathLst>
              <a:path h="2917854" w="6445059">
                <a:moveTo>
                  <a:pt x="0" y="0"/>
                </a:moveTo>
                <a:lnTo>
                  <a:pt x="6445059" y="0"/>
                </a:lnTo>
                <a:lnTo>
                  <a:pt x="6445059" y="2917853"/>
                </a:lnTo>
                <a:lnTo>
                  <a:pt x="0" y="29178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187058" y="2864045"/>
            <a:ext cx="6874136" cy="4925228"/>
          </a:xfrm>
          <a:custGeom>
            <a:avLst/>
            <a:gdLst/>
            <a:ahLst/>
            <a:cxnLst/>
            <a:rect r="r" b="b" t="t" l="l"/>
            <a:pathLst>
              <a:path h="4925228" w="6874136">
                <a:moveTo>
                  <a:pt x="0" y="0"/>
                </a:moveTo>
                <a:lnTo>
                  <a:pt x="6874136" y="0"/>
                </a:lnTo>
                <a:lnTo>
                  <a:pt x="6874136" y="4925229"/>
                </a:lnTo>
                <a:lnTo>
                  <a:pt x="0" y="4925229"/>
                </a:lnTo>
                <a:lnTo>
                  <a:pt x="0" y="0"/>
                </a:lnTo>
                <a:close/>
              </a:path>
            </a:pathLst>
          </a:custGeom>
          <a:blipFill>
            <a:blip r:embed="rId8"/>
            <a:stretch>
              <a:fillRect l="0" t="0" r="0" b="0"/>
            </a:stretch>
          </a:blipFill>
        </p:spPr>
      </p:sp>
      <p:sp>
        <p:nvSpPr>
          <p:cNvPr name="Freeform 10" id="10"/>
          <p:cNvSpPr/>
          <p:nvPr/>
        </p:nvSpPr>
        <p:spPr>
          <a:xfrm flipH="false" flipV="false" rot="0">
            <a:off x="9845230" y="3095600"/>
            <a:ext cx="7414070" cy="4696749"/>
          </a:xfrm>
          <a:custGeom>
            <a:avLst/>
            <a:gdLst/>
            <a:ahLst/>
            <a:cxnLst/>
            <a:rect r="r" b="b" t="t" l="l"/>
            <a:pathLst>
              <a:path h="4696749" w="7414070">
                <a:moveTo>
                  <a:pt x="0" y="0"/>
                </a:moveTo>
                <a:lnTo>
                  <a:pt x="7414070" y="0"/>
                </a:lnTo>
                <a:lnTo>
                  <a:pt x="7414070" y="4696749"/>
                </a:lnTo>
                <a:lnTo>
                  <a:pt x="0" y="4696749"/>
                </a:lnTo>
                <a:lnTo>
                  <a:pt x="0" y="0"/>
                </a:lnTo>
                <a:close/>
              </a:path>
            </a:pathLst>
          </a:custGeom>
          <a:blipFill>
            <a:blip r:embed="rId9"/>
            <a:stretch>
              <a:fillRect l="0" t="0" r="0" b="0"/>
            </a:stretch>
          </a:blipFill>
        </p:spPr>
      </p:sp>
      <p:sp>
        <p:nvSpPr>
          <p:cNvPr name="TextBox 11" id="11"/>
          <p:cNvSpPr txBox="true"/>
          <p:nvPr/>
        </p:nvSpPr>
        <p:spPr>
          <a:xfrm rot="0">
            <a:off x="2237599" y="694138"/>
            <a:ext cx="13812802"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2" id="12"/>
          <p:cNvSpPr txBox="true"/>
          <p:nvPr/>
        </p:nvSpPr>
        <p:spPr>
          <a:xfrm rot="0">
            <a:off x="1585254" y="1716930"/>
            <a:ext cx="11564537" cy="270018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a:p>
            <a:pPr algn="just">
              <a:lnSpc>
                <a:spcPts val="4252"/>
              </a:lnSpc>
            </a:pPr>
          </a:p>
          <a:p>
            <a:pPr algn="just">
              <a:lnSpc>
                <a:spcPts val="4252"/>
              </a:lnSpc>
            </a:pPr>
          </a:p>
          <a:p>
            <a:pPr algn="just">
              <a:lnSpc>
                <a:spcPts val="4252"/>
              </a:lnSpc>
            </a:pPr>
          </a:p>
          <a:p>
            <a:pPr algn="just">
              <a:lnSpc>
                <a:spcPts val="4252"/>
              </a:lnSpc>
            </a:pPr>
          </a:p>
        </p:txBody>
      </p:sp>
      <p:sp>
        <p:nvSpPr>
          <p:cNvPr name="TextBox 13" id="13"/>
          <p:cNvSpPr txBox="true"/>
          <p:nvPr/>
        </p:nvSpPr>
        <p:spPr>
          <a:xfrm rot="0">
            <a:off x="578918" y="8350236"/>
            <a:ext cx="8090416"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BIỂU ĐỒ TUẦN TỰ CHỨC NĂNG HIỂN THỊ GIAO DIỆN SETTING</a:t>
            </a:r>
          </a:p>
        </p:txBody>
      </p:sp>
      <p:sp>
        <p:nvSpPr>
          <p:cNvPr name="TextBox 14" id="14"/>
          <p:cNvSpPr txBox="true"/>
          <p:nvPr/>
        </p:nvSpPr>
        <p:spPr>
          <a:xfrm rot="0">
            <a:off x="9475996" y="8362081"/>
            <a:ext cx="7857292"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BIỂU ĐỒ TUẦN TỰ CHỨC NĂNG DI CHUYỂN CỦA NHÂN VẬT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15434120" y="3404686"/>
            <a:ext cx="5707760" cy="6153919"/>
          </a:xfrm>
          <a:custGeom>
            <a:avLst/>
            <a:gdLst/>
            <a:ahLst/>
            <a:cxnLst/>
            <a:rect r="r" b="b" t="t" l="l"/>
            <a:pathLst>
              <a:path h="6153919" w="5707760">
                <a:moveTo>
                  <a:pt x="0" y="0"/>
                </a:moveTo>
                <a:lnTo>
                  <a:pt x="5707760" y="0"/>
                </a:lnTo>
                <a:lnTo>
                  <a:pt x="5707760" y="6153919"/>
                </a:lnTo>
                <a:lnTo>
                  <a:pt x="0" y="6153919"/>
                </a:lnTo>
                <a:lnTo>
                  <a:pt x="0" y="0"/>
                </a:lnTo>
                <a:close/>
              </a:path>
            </a:pathLst>
          </a:custGeom>
          <a:blipFill>
            <a:blip r:embed="rId2"/>
            <a:stretch>
              <a:fillRect l="0" t="0" r="0" b="0"/>
            </a:stretch>
          </a:blipFill>
        </p:spPr>
      </p:sp>
      <p:sp>
        <p:nvSpPr>
          <p:cNvPr name="Freeform 3" id="3"/>
          <p:cNvSpPr/>
          <p:nvPr/>
        </p:nvSpPr>
        <p:spPr>
          <a:xfrm flipH="false" flipV="false" rot="0">
            <a:off x="7036817" y="9246295"/>
            <a:ext cx="7315200" cy="1103930"/>
          </a:xfrm>
          <a:custGeom>
            <a:avLst/>
            <a:gdLst/>
            <a:ahLst/>
            <a:cxnLst/>
            <a:rect r="r" b="b" t="t" l="l"/>
            <a:pathLst>
              <a:path h="1103930" w="7315200">
                <a:moveTo>
                  <a:pt x="0" y="0"/>
                </a:moveTo>
                <a:lnTo>
                  <a:pt x="7315200" y="0"/>
                </a:lnTo>
                <a:lnTo>
                  <a:pt x="7315200" y="1103931"/>
                </a:lnTo>
                <a:lnTo>
                  <a:pt x="0" y="1103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63"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192524" y="9183070"/>
            <a:ext cx="7315200" cy="1103930"/>
          </a:xfrm>
          <a:custGeom>
            <a:avLst/>
            <a:gdLst/>
            <a:ahLst/>
            <a:cxnLst/>
            <a:rect r="r" b="b" t="t" l="l"/>
            <a:pathLst>
              <a:path h="1103930" w="7315200">
                <a:moveTo>
                  <a:pt x="0" y="0"/>
                </a:moveTo>
                <a:lnTo>
                  <a:pt x="7315200" y="0"/>
                </a:lnTo>
                <a:lnTo>
                  <a:pt x="7315200" y="1103930"/>
                </a:lnTo>
                <a:lnTo>
                  <a:pt x="0" y="11039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613549" y="6205156"/>
            <a:ext cx="1724806" cy="3162144"/>
          </a:xfrm>
          <a:custGeom>
            <a:avLst/>
            <a:gdLst/>
            <a:ahLst/>
            <a:cxnLst/>
            <a:rect r="r" b="b" t="t" l="l"/>
            <a:pathLst>
              <a:path h="3162144" w="1724806">
                <a:moveTo>
                  <a:pt x="0" y="0"/>
                </a:moveTo>
                <a:lnTo>
                  <a:pt x="1724806" y="0"/>
                </a:lnTo>
                <a:lnTo>
                  <a:pt x="1724806" y="3162144"/>
                </a:lnTo>
                <a:lnTo>
                  <a:pt x="0" y="31621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876466" y="7716155"/>
            <a:ext cx="1624142" cy="1772377"/>
          </a:xfrm>
          <a:custGeom>
            <a:avLst/>
            <a:gdLst/>
            <a:ahLst/>
            <a:cxnLst/>
            <a:rect r="r" b="b" t="t" l="l"/>
            <a:pathLst>
              <a:path h="1772377" w="1624142">
                <a:moveTo>
                  <a:pt x="0" y="0"/>
                </a:moveTo>
                <a:lnTo>
                  <a:pt x="1624141" y="0"/>
                </a:lnTo>
                <a:lnTo>
                  <a:pt x="1624141" y="1772376"/>
                </a:lnTo>
                <a:lnTo>
                  <a:pt x="0" y="17723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5400000">
            <a:off x="5560247" y="-634150"/>
            <a:ext cx="5769102" cy="10931506"/>
            <a:chOff x="0" y="0"/>
            <a:chExt cx="7105440" cy="13463649"/>
          </a:xfrm>
        </p:grpSpPr>
        <p:sp>
          <p:nvSpPr>
            <p:cNvPr name="Freeform 9" id="9"/>
            <p:cNvSpPr/>
            <p:nvPr/>
          </p:nvSpPr>
          <p:spPr>
            <a:xfrm flipH="false" flipV="false" rot="0">
              <a:off x="0" y="0"/>
              <a:ext cx="7105440" cy="13463650"/>
            </a:xfrm>
            <a:custGeom>
              <a:avLst/>
              <a:gdLst/>
              <a:ahLst/>
              <a:cxnLst/>
              <a:rect r="r" b="b" t="t" l="l"/>
              <a:pathLst>
                <a:path h="13463650" w="7105440">
                  <a:moveTo>
                    <a:pt x="6399320" y="10975627"/>
                  </a:moveTo>
                  <a:lnTo>
                    <a:pt x="6399320" y="0"/>
                  </a:lnTo>
                  <a:lnTo>
                    <a:pt x="0" y="0"/>
                  </a:lnTo>
                  <a:lnTo>
                    <a:pt x="0" y="13463650"/>
                  </a:lnTo>
                  <a:lnTo>
                    <a:pt x="6399320" y="13463650"/>
                  </a:lnTo>
                  <a:lnTo>
                    <a:pt x="6399320" y="11568809"/>
                  </a:lnTo>
                  <a:lnTo>
                    <a:pt x="7105440" y="11277979"/>
                  </a:lnTo>
                  <a:lnTo>
                    <a:pt x="6399320" y="10975627"/>
                  </a:lnTo>
                  <a:close/>
                </a:path>
              </a:pathLst>
            </a:custGeom>
            <a:solidFill>
              <a:srgbClr val="F0F9FF"/>
            </a:solidFill>
          </p:spPr>
        </p:sp>
      </p:grpSp>
      <p:sp>
        <p:nvSpPr>
          <p:cNvPr name="Freeform 10" id="10"/>
          <p:cNvSpPr/>
          <p:nvPr/>
        </p:nvSpPr>
        <p:spPr>
          <a:xfrm flipH="false" flipV="false" rot="0">
            <a:off x="13069934" y="1667675"/>
            <a:ext cx="1122590" cy="1016455"/>
          </a:xfrm>
          <a:custGeom>
            <a:avLst/>
            <a:gdLst/>
            <a:ahLst/>
            <a:cxnLst/>
            <a:rect r="r" b="b" t="t" l="l"/>
            <a:pathLst>
              <a:path h="1016455" w="1122590">
                <a:moveTo>
                  <a:pt x="0" y="0"/>
                </a:moveTo>
                <a:lnTo>
                  <a:pt x="1122590" y="0"/>
                </a:lnTo>
                <a:lnTo>
                  <a:pt x="1122590" y="1016454"/>
                </a:lnTo>
                <a:lnTo>
                  <a:pt x="0" y="10164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428071" y="355567"/>
            <a:ext cx="4936169" cy="1202630"/>
          </a:xfrm>
          <a:custGeom>
            <a:avLst/>
            <a:gdLst/>
            <a:ahLst/>
            <a:cxnLst/>
            <a:rect r="r" b="b" t="t" l="l"/>
            <a:pathLst>
              <a:path h="1202630" w="4936169">
                <a:moveTo>
                  <a:pt x="0" y="0"/>
                </a:moveTo>
                <a:lnTo>
                  <a:pt x="4936168" y="0"/>
                </a:lnTo>
                <a:lnTo>
                  <a:pt x="4936168" y="1202630"/>
                </a:lnTo>
                <a:lnTo>
                  <a:pt x="0" y="12026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065571" y="1028700"/>
            <a:ext cx="5245314" cy="1277949"/>
          </a:xfrm>
          <a:custGeom>
            <a:avLst/>
            <a:gdLst/>
            <a:ahLst/>
            <a:cxnLst/>
            <a:rect r="r" b="b" t="t" l="l"/>
            <a:pathLst>
              <a:path h="1277949" w="5245314">
                <a:moveTo>
                  <a:pt x="0" y="0"/>
                </a:moveTo>
                <a:lnTo>
                  <a:pt x="5245314" y="0"/>
                </a:lnTo>
                <a:lnTo>
                  <a:pt x="5245314" y="1277949"/>
                </a:lnTo>
                <a:lnTo>
                  <a:pt x="0" y="12779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3807534" y="231278"/>
            <a:ext cx="2978226" cy="725604"/>
          </a:xfrm>
          <a:custGeom>
            <a:avLst/>
            <a:gdLst/>
            <a:ahLst/>
            <a:cxnLst/>
            <a:rect r="r" b="b" t="t" l="l"/>
            <a:pathLst>
              <a:path h="725604" w="2978226">
                <a:moveTo>
                  <a:pt x="0" y="0"/>
                </a:moveTo>
                <a:lnTo>
                  <a:pt x="2978226" y="0"/>
                </a:lnTo>
                <a:lnTo>
                  <a:pt x="2978226" y="725604"/>
                </a:lnTo>
                <a:lnTo>
                  <a:pt x="0" y="7256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336215" y="7786228"/>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1586020" y="7786228"/>
            <a:ext cx="716405" cy="716405"/>
          </a:xfrm>
          <a:custGeom>
            <a:avLst/>
            <a:gdLst/>
            <a:ahLst/>
            <a:cxnLst/>
            <a:rect r="r" b="b" t="t" l="l"/>
            <a:pathLst>
              <a:path h="716405" w="716405">
                <a:moveTo>
                  <a:pt x="0" y="0"/>
                </a:moveTo>
                <a:lnTo>
                  <a:pt x="716405" y="0"/>
                </a:lnTo>
                <a:lnTo>
                  <a:pt x="716405" y="716405"/>
                </a:lnTo>
                <a:lnTo>
                  <a:pt x="0" y="7164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0">
            <a:off x="16824897" y="2047039"/>
            <a:ext cx="868805" cy="868805"/>
          </a:xfrm>
          <a:custGeom>
            <a:avLst/>
            <a:gdLst/>
            <a:ahLst/>
            <a:cxnLst/>
            <a:rect r="r" b="b" t="t" l="l"/>
            <a:pathLst>
              <a:path h="868805" w="868805">
                <a:moveTo>
                  <a:pt x="0" y="0"/>
                </a:moveTo>
                <a:lnTo>
                  <a:pt x="868806" y="0"/>
                </a:lnTo>
                <a:lnTo>
                  <a:pt x="868806" y="868805"/>
                </a:lnTo>
                <a:lnTo>
                  <a:pt x="0" y="86880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0">
            <a:off x="3507270" y="3185611"/>
            <a:ext cx="9875056" cy="128905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rPr>
              <a:t>Các thể loại:  Hành động, bắn súng, phiêu lưu, mô phỏng cuộc sống, quản lý/ xây dựng, âm nhạc, tiệc, xếp hình, thể thao, chiến lược, mô phỏng giao thông...</a:t>
            </a:r>
          </a:p>
        </p:txBody>
      </p:sp>
      <p:sp>
        <p:nvSpPr>
          <p:cNvPr name="TextBox 18" id="18"/>
          <p:cNvSpPr txBox="true"/>
          <p:nvPr/>
        </p:nvSpPr>
        <p:spPr>
          <a:xfrm rot="0">
            <a:off x="3364104" y="2420762"/>
            <a:ext cx="10018222" cy="514350"/>
          </a:xfrm>
          <a:prstGeom prst="rect">
            <a:avLst/>
          </a:prstGeom>
        </p:spPr>
        <p:txBody>
          <a:bodyPr anchor="t" rtlCol="false" tIns="0" lIns="0" bIns="0" rIns="0">
            <a:spAutoFit/>
          </a:bodyPr>
          <a:lstStyle/>
          <a:p>
            <a:pPr algn="ctr">
              <a:lnSpc>
                <a:spcPts val="4200"/>
              </a:lnSpc>
            </a:pPr>
            <a:r>
              <a:rPr lang="en-US" sz="3000">
                <a:solidFill>
                  <a:srgbClr val="2E1B5B"/>
                </a:solidFill>
                <a:latin typeface="Montserrat Bold"/>
              </a:rPr>
              <a:t>DỰA VÀO CÁCH THỨC CHƠI GAME</a:t>
            </a:r>
          </a:p>
        </p:txBody>
      </p:sp>
      <p:sp>
        <p:nvSpPr>
          <p:cNvPr name="TextBox 19" id="19"/>
          <p:cNvSpPr txBox="true"/>
          <p:nvPr/>
        </p:nvSpPr>
        <p:spPr>
          <a:xfrm rot="0">
            <a:off x="3650437" y="5680539"/>
            <a:ext cx="9731889" cy="850900"/>
          </a:xfrm>
          <a:prstGeom prst="rect">
            <a:avLst/>
          </a:prstGeom>
        </p:spPr>
        <p:txBody>
          <a:bodyPr anchor="t" rtlCol="false" tIns="0" lIns="0" bIns="0" rIns="0">
            <a:spAutoFit/>
          </a:bodyPr>
          <a:lstStyle/>
          <a:p>
            <a:pPr algn="just">
              <a:lnSpc>
                <a:spcPts val="3499"/>
              </a:lnSpc>
            </a:pPr>
            <a:r>
              <a:rPr lang="en-US" sz="2499">
                <a:solidFill>
                  <a:srgbClr val="000000"/>
                </a:solidFill>
                <a:latin typeface="Montserrat"/>
              </a:rPr>
              <a:t>Các thể loại:  Hành động, kinh doanh, thể thao, chiến thuật, nhập vai,...</a:t>
            </a:r>
          </a:p>
        </p:txBody>
      </p:sp>
      <p:sp>
        <p:nvSpPr>
          <p:cNvPr name="TextBox 20" id="20"/>
          <p:cNvSpPr txBox="true"/>
          <p:nvPr/>
        </p:nvSpPr>
        <p:spPr>
          <a:xfrm rot="0">
            <a:off x="3507270" y="4915690"/>
            <a:ext cx="10123959" cy="514350"/>
          </a:xfrm>
          <a:prstGeom prst="rect">
            <a:avLst/>
          </a:prstGeom>
        </p:spPr>
        <p:txBody>
          <a:bodyPr anchor="t" rtlCol="false" tIns="0" lIns="0" bIns="0" rIns="0">
            <a:spAutoFit/>
          </a:bodyPr>
          <a:lstStyle/>
          <a:p>
            <a:pPr algn="ctr">
              <a:lnSpc>
                <a:spcPts val="4200"/>
              </a:lnSpc>
            </a:pPr>
            <a:r>
              <a:rPr lang="en-US" sz="3000">
                <a:solidFill>
                  <a:srgbClr val="2E1B5B"/>
                </a:solidFill>
                <a:latin typeface="Montserrat Bold"/>
              </a:rPr>
              <a:t>DỰA VÀO LỐI CHƠI GAME CỐT LÕI, GAME CASUAL</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3033517"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9978166" y="719118"/>
            <a:ext cx="7790939" cy="9141188"/>
          </a:xfrm>
          <a:custGeom>
            <a:avLst/>
            <a:gdLst/>
            <a:ahLst/>
            <a:cxnLst/>
            <a:rect r="r" b="b" t="t" l="l"/>
            <a:pathLst>
              <a:path h="9141188" w="7790939">
                <a:moveTo>
                  <a:pt x="0" y="0"/>
                </a:moveTo>
                <a:lnTo>
                  <a:pt x="7790939" y="0"/>
                </a:lnTo>
                <a:lnTo>
                  <a:pt x="7790939" y="9141188"/>
                </a:lnTo>
                <a:lnTo>
                  <a:pt x="0" y="9141188"/>
                </a:lnTo>
                <a:lnTo>
                  <a:pt x="0" y="0"/>
                </a:lnTo>
                <a:close/>
              </a:path>
            </a:pathLst>
          </a:custGeom>
          <a:blipFill>
            <a:blip r:embed="rId8"/>
            <a:stretch>
              <a:fillRect l="0" t="0" r="0" b="0"/>
            </a:stretch>
          </a:blipFill>
        </p:spPr>
      </p:sp>
      <p:sp>
        <p:nvSpPr>
          <p:cNvPr name="TextBox 9" id="9"/>
          <p:cNvSpPr txBox="true"/>
          <p:nvPr/>
        </p:nvSpPr>
        <p:spPr>
          <a:xfrm rot="0">
            <a:off x="1028700" y="1800467"/>
            <a:ext cx="8409045" cy="606425"/>
          </a:xfrm>
          <a:prstGeom prst="rect">
            <a:avLst/>
          </a:prstGeom>
        </p:spPr>
        <p:txBody>
          <a:bodyPr anchor="t" rtlCol="false" tIns="0" lIns="0" bIns="0" rIns="0">
            <a:spAutoFit/>
          </a:bodyPr>
          <a:lstStyle/>
          <a:p>
            <a:pPr algn="ctr" marL="0" indent="0" lvl="0">
              <a:lnSpc>
                <a:spcPts val="4900"/>
              </a:lnSpc>
              <a:spcBef>
                <a:spcPct val="0"/>
              </a:spcBef>
            </a:pPr>
            <a:r>
              <a:rPr lang="en-US" sz="3500">
                <a:solidFill>
                  <a:srgbClr val="2E1B5B"/>
                </a:solidFill>
                <a:latin typeface="Montserrat Bold"/>
              </a:rPr>
              <a:t>5. GAME DESIGN DOCUMENT (GDD)</a:t>
            </a:r>
          </a:p>
        </p:txBody>
      </p:sp>
      <p:sp>
        <p:nvSpPr>
          <p:cNvPr name="TextBox 10" id="10"/>
          <p:cNvSpPr txBox="true"/>
          <p:nvPr/>
        </p:nvSpPr>
        <p:spPr>
          <a:xfrm rot="0">
            <a:off x="1028700" y="3235567"/>
            <a:ext cx="7724981"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3519608" y="8688346"/>
            <a:ext cx="12229780" cy="2090181"/>
          </a:xfrm>
          <a:custGeom>
            <a:avLst/>
            <a:gdLst/>
            <a:ahLst/>
            <a:cxnLst/>
            <a:rect r="r" b="b" t="t" l="l"/>
            <a:pathLst>
              <a:path h="2090181" w="12229780">
                <a:moveTo>
                  <a:pt x="0" y="0"/>
                </a:moveTo>
                <a:lnTo>
                  <a:pt x="12229780" y="0"/>
                </a:lnTo>
                <a:lnTo>
                  <a:pt x="12229780" y="2090181"/>
                </a:lnTo>
                <a:lnTo>
                  <a:pt x="0" y="2090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7401" y="7411839"/>
            <a:ext cx="511299" cy="1278247"/>
          </a:xfrm>
          <a:custGeom>
            <a:avLst/>
            <a:gdLst/>
            <a:ahLst/>
            <a:cxnLst/>
            <a:rect r="r" b="b" t="t" l="l"/>
            <a:pathLst>
              <a:path h="1278247" w="511299">
                <a:moveTo>
                  <a:pt x="0" y="0"/>
                </a:moveTo>
                <a:lnTo>
                  <a:pt x="511299" y="0"/>
                </a:lnTo>
                <a:lnTo>
                  <a:pt x="511299" y="1278247"/>
                </a:lnTo>
                <a:lnTo>
                  <a:pt x="0" y="12782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45335" y="-9450543"/>
            <a:ext cx="15976849" cy="159768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F9FF"/>
            </a:solidFill>
            <a:ln cap="sq">
              <a:no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marL="0" indent="0" lvl="0">
                <a:lnSpc>
                  <a:spcPts val="3214"/>
                </a:lnSpc>
                <a:spcBef>
                  <a:spcPct val="0"/>
                </a:spcBef>
              </a:pPr>
            </a:p>
          </p:txBody>
        </p:sp>
      </p:grpSp>
      <p:sp>
        <p:nvSpPr>
          <p:cNvPr name="Freeform 7" id="7"/>
          <p:cNvSpPr/>
          <p:nvPr/>
        </p:nvSpPr>
        <p:spPr>
          <a:xfrm flipH="false" flipV="false" rot="0">
            <a:off x="-148928" y="137674"/>
            <a:ext cx="4773054" cy="1162890"/>
          </a:xfrm>
          <a:custGeom>
            <a:avLst/>
            <a:gdLst/>
            <a:ahLst/>
            <a:cxnLst/>
            <a:rect r="r" b="b" t="t" l="l"/>
            <a:pathLst>
              <a:path h="1162890" w="4773054">
                <a:moveTo>
                  <a:pt x="0" y="0"/>
                </a:moveTo>
                <a:lnTo>
                  <a:pt x="4773054" y="0"/>
                </a:lnTo>
                <a:lnTo>
                  <a:pt x="4773054" y="1162889"/>
                </a:lnTo>
                <a:lnTo>
                  <a:pt x="0" y="11628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710172" y="417494"/>
            <a:ext cx="8917042" cy="9014318"/>
          </a:xfrm>
          <a:custGeom>
            <a:avLst/>
            <a:gdLst/>
            <a:ahLst/>
            <a:cxnLst/>
            <a:rect r="r" b="b" t="t" l="l"/>
            <a:pathLst>
              <a:path h="9014318" w="8917042">
                <a:moveTo>
                  <a:pt x="0" y="0"/>
                </a:moveTo>
                <a:lnTo>
                  <a:pt x="8917042" y="0"/>
                </a:lnTo>
                <a:lnTo>
                  <a:pt x="8917042" y="9014318"/>
                </a:lnTo>
                <a:lnTo>
                  <a:pt x="0" y="9014318"/>
                </a:lnTo>
                <a:lnTo>
                  <a:pt x="0" y="0"/>
                </a:lnTo>
                <a:close/>
              </a:path>
            </a:pathLst>
          </a:custGeom>
          <a:blipFill>
            <a:blip r:embed="rId8"/>
            <a:stretch>
              <a:fillRect l="0" t="0" r="0" b="0"/>
            </a:stretch>
          </a:blipFill>
        </p:spPr>
      </p:sp>
      <p:sp>
        <p:nvSpPr>
          <p:cNvPr name="TextBox 9" id="9"/>
          <p:cNvSpPr txBox="true"/>
          <p:nvPr/>
        </p:nvSpPr>
        <p:spPr>
          <a:xfrm rot="0">
            <a:off x="320088" y="1788797"/>
            <a:ext cx="8115300" cy="563880"/>
          </a:xfrm>
          <a:prstGeom prst="rect">
            <a:avLst/>
          </a:prstGeom>
        </p:spPr>
        <p:txBody>
          <a:bodyPr anchor="t" rtlCol="false" tIns="0" lIns="0" bIns="0" rIns="0">
            <a:spAutoFit/>
          </a:bodyPr>
          <a:lstStyle/>
          <a:p>
            <a:pPr algn="ctr" marL="0" indent="0" lvl="0">
              <a:lnSpc>
                <a:spcPts val="4620"/>
              </a:lnSpc>
              <a:spcBef>
                <a:spcPct val="0"/>
              </a:spcBef>
            </a:pPr>
            <a:r>
              <a:rPr lang="en-US" sz="3300">
                <a:solidFill>
                  <a:srgbClr val="2E1B5B"/>
                </a:solidFill>
                <a:latin typeface="Montserrat Bold"/>
              </a:rPr>
              <a:t>5. GAME DESIGN DOCUMENT (GDD)</a:t>
            </a:r>
          </a:p>
        </p:txBody>
      </p:sp>
      <p:sp>
        <p:nvSpPr>
          <p:cNvPr name="TextBox 10" id="10"/>
          <p:cNvSpPr txBox="true"/>
          <p:nvPr/>
        </p:nvSpPr>
        <p:spPr>
          <a:xfrm rot="0">
            <a:off x="437011" y="2826001"/>
            <a:ext cx="7728947" cy="562638"/>
          </a:xfrm>
          <a:prstGeom prst="rect">
            <a:avLst/>
          </a:prstGeom>
        </p:spPr>
        <p:txBody>
          <a:bodyPr anchor="t" rtlCol="false" tIns="0" lIns="0" bIns="0" rIns="0">
            <a:spAutoFit/>
          </a:bodyPr>
          <a:lstStyle/>
          <a:p>
            <a:pPr algn="just">
              <a:lnSpc>
                <a:spcPts val="4688"/>
              </a:lnSpc>
            </a:pPr>
            <a:r>
              <a:rPr lang="en-US" sz="3348">
                <a:solidFill>
                  <a:srgbClr val="000000"/>
                </a:solidFill>
                <a:latin typeface="Montserrat Bold"/>
              </a:rPr>
              <a:t>5.4. Phân tích và thiết kế hệ thống</a:t>
            </a:r>
          </a:p>
        </p:txBody>
      </p:sp>
      <p:sp>
        <p:nvSpPr>
          <p:cNvPr name="TextBox 11" id="11"/>
          <p:cNvSpPr txBox="true"/>
          <p:nvPr/>
        </p:nvSpPr>
        <p:spPr>
          <a:xfrm rot="0">
            <a:off x="11644693" y="9544524"/>
            <a:ext cx="3048000"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Bold"/>
              </a:rPr>
              <a:t>BIỂU ĐỒ LỚP THIẾT KẾ</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95215" y="4116103"/>
            <a:ext cx="15297569" cy="1027397"/>
          </a:xfrm>
          <a:prstGeom prst="rect">
            <a:avLst/>
          </a:prstGeom>
        </p:spPr>
        <p:txBody>
          <a:bodyPr anchor="t" rtlCol="false" tIns="0" lIns="0" bIns="0" rIns="0">
            <a:spAutoFit/>
          </a:bodyPr>
          <a:lstStyle/>
          <a:p>
            <a:pPr algn="ctr" marL="0" indent="0" lvl="0">
              <a:lnSpc>
                <a:spcPts val="8471"/>
              </a:lnSpc>
              <a:spcBef>
                <a:spcPct val="0"/>
              </a:spcBef>
            </a:pPr>
            <a:r>
              <a:rPr lang="en-US" sz="6051">
                <a:solidFill>
                  <a:srgbClr val="2E1B5B"/>
                </a:solidFill>
                <a:latin typeface="Montserrat Bold"/>
              </a:rPr>
              <a:t>6. CÀI ĐẶT VÀ TRIỂN KHAI HỆ THỐNG</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26134" y="249696"/>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98858" y="6557589"/>
            <a:ext cx="1136039" cy="2132497"/>
          </a:xfrm>
          <a:custGeom>
            <a:avLst/>
            <a:gdLst/>
            <a:ahLst/>
            <a:cxnLst/>
            <a:rect r="r" b="b" t="t" l="l"/>
            <a:pathLst>
              <a:path h="2132497" w="1136039">
                <a:moveTo>
                  <a:pt x="0" y="0"/>
                </a:moveTo>
                <a:lnTo>
                  <a:pt x="1136039" y="0"/>
                </a:lnTo>
                <a:lnTo>
                  <a:pt x="1136039" y="2132497"/>
                </a:lnTo>
                <a:lnTo>
                  <a:pt x="0" y="2132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false" rot="0">
            <a:off x="15279755" y="7068633"/>
            <a:ext cx="1485840" cy="1621452"/>
          </a:xfrm>
          <a:custGeom>
            <a:avLst/>
            <a:gdLst/>
            <a:ahLst/>
            <a:cxnLst/>
            <a:rect r="r" b="b" t="t" l="l"/>
            <a:pathLst>
              <a:path h="1621452" w="1485840">
                <a:moveTo>
                  <a:pt x="1485840" y="0"/>
                </a:moveTo>
                <a:lnTo>
                  <a:pt x="0" y="0"/>
                </a:lnTo>
                <a:lnTo>
                  <a:pt x="0" y="1621453"/>
                </a:lnTo>
                <a:lnTo>
                  <a:pt x="1485840" y="1621453"/>
                </a:lnTo>
                <a:lnTo>
                  <a:pt x="148584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8776309" y="8321555"/>
            <a:ext cx="4936169" cy="1202630"/>
          </a:xfrm>
          <a:custGeom>
            <a:avLst/>
            <a:gdLst/>
            <a:ahLst/>
            <a:cxnLst/>
            <a:rect r="r" b="b" t="t" l="l"/>
            <a:pathLst>
              <a:path h="1202630" w="4936169">
                <a:moveTo>
                  <a:pt x="0" y="0"/>
                </a:moveTo>
                <a:lnTo>
                  <a:pt x="4936168" y="0"/>
                </a:lnTo>
                <a:lnTo>
                  <a:pt x="4936168" y="1202630"/>
                </a:lnTo>
                <a:lnTo>
                  <a:pt x="0" y="120263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1273049" y="1727845"/>
            <a:ext cx="6777611" cy="3706358"/>
          </a:xfrm>
          <a:custGeom>
            <a:avLst/>
            <a:gdLst/>
            <a:ahLst/>
            <a:cxnLst/>
            <a:rect r="r" b="b" t="t" l="l"/>
            <a:pathLst>
              <a:path h="3706358" w="6777611">
                <a:moveTo>
                  <a:pt x="0" y="0"/>
                </a:moveTo>
                <a:lnTo>
                  <a:pt x="6777611" y="0"/>
                </a:lnTo>
                <a:lnTo>
                  <a:pt x="6777611" y="3706358"/>
                </a:lnTo>
                <a:lnTo>
                  <a:pt x="0" y="3706358"/>
                </a:lnTo>
                <a:lnTo>
                  <a:pt x="0" y="0"/>
                </a:lnTo>
                <a:close/>
              </a:path>
            </a:pathLst>
          </a:custGeom>
          <a:blipFill>
            <a:blip r:embed="rId2"/>
            <a:stretch>
              <a:fillRect l="0" t="0" r="0" b="0"/>
            </a:stretch>
          </a:blipFill>
        </p:spPr>
      </p:sp>
      <p:sp>
        <p:nvSpPr>
          <p:cNvPr name="Freeform 3" id="3"/>
          <p:cNvSpPr/>
          <p:nvPr/>
        </p:nvSpPr>
        <p:spPr>
          <a:xfrm flipH="false" flipV="false" rot="0">
            <a:off x="10045180" y="1727845"/>
            <a:ext cx="6598547" cy="3563486"/>
          </a:xfrm>
          <a:custGeom>
            <a:avLst/>
            <a:gdLst/>
            <a:ahLst/>
            <a:cxnLst/>
            <a:rect r="r" b="b" t="t" l="l"/>
            <a:pathLst>
              <a:path h="3563486" w="6598547">
                <a:moveTo>
                  <a:pt x="0" y="0"/>
                </a:moveTo>
                <a:lnTo>
                  <a:pt x="6598547" y="0"/>
                </a:lnTo>
                <a:lnTo>
                  <a:pt x="6598547" y="3563486"/>
                </a:lnTo>
                <a:lnTo>
                  <a:pt x="0" y="3563486"/>
                </a:lnTo>
                <a:lnTo>
                  <a:pt x="0" y="0"/>
                </a:lnTo>
                <a:close/>
              </a:path>
            </a:pathLst>
          </a:custGeom>
          <a:blipFill>
            <a:blip r:embed="rId3"/>
            <a:stretch>
              <a:fillRect l="0" t="0" r="0" b="0"/>
            </a:stretch>
          </a:blipFill>
        </p:spPr>
      </p:sp>
      <p:sp>
        <p:nvSpPr>
          <p:cNvPr name="Freeform 4" id="4"/>
          <p:cNvSpPr/>
          <p:nvPr/>
        </p:nvSpPr>
        <p:spPr>
          <a:xfrm flipH="false" flipV="false" rot="0">
            <a:off x="1273049" y="5696052"/>
            <a:ext cx="6777611" cy="3562248"/>
          </a:xfrm>
          <a:custGeom>
            <a:avLst/>
            <a:gdLst/>
            <a:ahLst/>
            <a:cxnLst/>
            <a:rect r="r" b="b" t="t" l="l"/>
            <a:pathLst>
              <a:path h="3562248" w="6777611">
                <a:moveTo>
                  <a:pt x="0" y="0"/>
                </a:moveTo>
                <a:lnTo>
                  <a:pt x="6777611" y="0"/>
                </a:lnTo>
                <a:lnTo>
                  <a:pt x="6777611" y="3562248"/>
                </a:lnTo>
                <a:lnTo>
                  <a:pt x="0" y="3562248"/>
                </a:lnTo>
                <a:lnTo>
                  <a:pt x="0" y="0"/>
                </a:lnTo>
                <a:close/>
              </a:path>
            </a:pathLst>
          </a:custGeom>
          <a:blipFill>
            <a:blip r:embed="rId4"/>
            <a:stretch>
              <a:fillRect l="0" t="0" r="0" b="0"/>
            </a:stretch>
          </a:blipFill>
        </p:spPr>
      </p:sp>
      <p:sp>
        <p:nvSpPr>
          <p:cNvPr name="Freeform 5" id="5"/>
          <p:cNvSpPr/>
          <p:nvPr/>
        </p:nvSpPr>
        <p:spPr>
          <a:xfrm flipH="false" flipV="false" rot="0">
            <a:off x="10045180" y="5582724"/>
            <a:ext cx="6770087" cy="3675576"/>
          </a:xfrm>
          <a:custGeom>
            <a:avLst/>
            <a:gdLst/>
            <a:ahLst/>
            <a:cxnLst/>
            <a:rect r="r" b="b" t="t" l="l"/>
            <a:pathLst>
              <a:path h="3675576" w="6770087">
                <a:moveTo>
                  <a:pt x="0" y="0"/>
                </a:moveTo>
                <a:lnTo>
                  <a:pt x="6770088" y="0"/>
                </a:lnTo>
                <a:lnTo>
                  <a:pt x="6770088" y="3675576"/>
                </a:lnTo>
                <a:lnTo>
                  <a:pt x="0" y="3675576"/>
                </a:lnTo>
                <a:lnTo>
                  <a:pt x="0" y="0"/>
                </a:lnTo>
                <a:close/>
              </a:path>
            </a:pathLst>
          </a:custGeom>
          <a:blipFill>
            <a:blip r:embed="rId5"/>
            <a:stretch>
              <a:fillRect l="0" t="0" r="0" b="0"/>
            </a:stretch>
          </a:blipFill>
        </p:spPr>
      </p:sp>
      <p:sp>
        <p:nvSpPr>
          <p:cNvPr name="TextBox 6" id="6"/>
          <p:cNvSpPr txBox="true"/>
          <p:nvPr/>
        </p:nvSpPr>
        <p:spPr>
          <a:xfrm rot="0">
            <a:off x="1028700" y="385133"/>
            <a:ext cx="4800124" cy="1153783"/>
          </a:xfrm>
          <a:prstGeom prst="rect">
            <a:avLst/>
          </a:prstGeom>
        </p:spPr>
        <p:txBody>
          <a:bodyPr anchor="t" rtlCol="false" tIns="0" lIns="0" bIns="0" rIns="0">
            <a:spAutoFit/>
          </a:bodyPr>
          <a:lstStyle/>
          <a:p>
            <a:pPr algn="ctr">
              <a:lnSpc>
                <a:spcPts val="9380"/>
              </a:lnSpc>
            </a:pPr>
            <a:r>
              <a:rPr lang="en-US" sz="6700">
                <a:solidFill>
                  <a:srgbClr val="000000"/>
                </a:solidFill>
                <a:latin typeface="Montserrat Bold"/>
              </a:rPr>
              <a:t>Wireframe</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6134" y="249696"/>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67798" y="6557589"/>
            <a:ext cx="1136039" cy="2132497"/>
          </a:xfrm>
          <a:custGeom>
            <a:avLst/>
            <a:gdLst/>
            <a:ahLst/>
            <a:cxnLst/>
            <a:rect r="r" b="b" t="t" l="l"/>
            <a:pathLst>
              <a:path h="2132497" w="1136039">
                <a:moveTo>
                  <a:pt x="0" y="0"/>
                </a:moveTo>
                <a:lnTo>
                  <a:pt x="1136040" y="0"/>
                </a:lnTo>
                <a:lnTo>
                  <a:pt x="1136040" y="2132497"/>
                </a:lnTo>
                <a:lnTo>
                  <a:pt x="0" y="2132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6342274" y="7068633"/>
            <a:ext cx="1485840" cy="1621452"/>
          </a:xfrm>
          <a:custGeom>
            <a:avLst/>
            <a:gdLst/>
            <a:ahLst/>
            <a:cxnLst/>
            <a:rect r="r" b="b" t="t" l="l"/>
            <a:pathLst>
              <a:path h="1621452" w="1485840">
                <a:moveTo>
                  <a:pt x="1485840" y="0"/>
                </a:moveTo>
                <a:lnTo>
                  <a:pt x="0" y="0"/>
                </a:lnTo>
                <a:lnTo>
                  <a:pt x="0" y="1621453"/>
                </a:lnTo>
                <a:lnTo>
                  <a:pt x="1485840" y="1621453"/>
                </a:lnTo>
                <a:lnTo>
                  <a:pt x="148584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533655"/>
            <a:ext cx="6905952" cy="3437137"/>
          </a:xfrm>
          <a:custGeom>
            <a:avLst/>
            <a:gdLst/>
            <a:ahLst/>
            <a:cxnLst/>
            <a:rect r="r" b="b" t="t" l="l"/>
            <a:pathLst>
              <a:path h="3437137" w="6905952">
                <a:moveTo>
                  <a:pt x="0" y="0"/>
                </a:moveTo>
                <a:lnTo>
                  <a:pt x="6905952" y="0"/>
                </a:lnTo>
                <a:lnTo>
                  <a:pt x="6905952" y="3437136"/>
                </a:lnTo>
                <a:lnTo>
                  <a:pt x="0" y="3437136"/>
                </a:lnTo>
                <a:lnTo>
                  <a:pt x="0" y="0"/>
                </a:lnTo>
                <a:close/>
              </a:path>
            </a:pathLst>
          </a:custGeom>
          <a:blipFill>
            <a:blip r:embed="rId10"/>
            <a:stretch>
              <a:fillRect l="0" t="0" r="0" b="0"/>
            </a:stretch>
          </a:blipFill>
        </p:spPr>
      </p:sp>
      <p:sp>
        <p:nvSpPr>
          <p:cNvPr name="Freeform 10" id="10"/>
          <p:cNvSpPr/>
          <p:nvPr/>
        </p:nvSpPr>
        <p:spPr>
          <a:xfrm flipH="false" flipV="false" rot="0">
            <a:off x="9599135" y="3309415"/>
            <a:ext cx="7486058" cy="3283359"/>
          </a:xfrm>
          <a:custGeom>
            <a:avLst/>
            <a:gdLst/>
            <a:ahLst/>
            <a:cxnLst/>
            <a:rect r="r" b="b" t="t" l="l"/>
            <a:pathLst>
              <a:path h="3283359" w="7486058">
                <a:moveTo>
                  <a:pt x="0" y="0"/>
                </a:moveTo>
                <a:lnTo>
                  <a:pt x="7486059" y="0"/>
                </a:lnTo>
                <a:lnTo>
                  <a:pt x="7486059" y="3283359"/>
                </a:lnTo>
                <a:lnTo>
                  <a:pt x="0" y="3283359"/>
                </a:lnTo>
                <a:lnTo>
                  <a:pt x="0" y="0"/>
                </a:lnTo>
                <a:close/>
              </a:path>
            </a:pathLst>
          </a:custGeom>
          <a:blipFill>
            <a:blip r:embed="rId11"/>
            <a:stretch>
              <a:fillRect l="0" t="0" r="0" b="0"/>
            </a:stretch>
          </a:blipFill>
        </p:spPr>
      </p:sp>
      <p:sp>
        <p:nvSpPr>
          <p:cNvPr name="TextBox 11" id="11"/>
          <p:cNvSpPr txBox="true"/>
          <p:nvPr/>
        </p:nvSpPr>
        <p:spPr>
          <a:xfrm rot="0">
            <a:off x="2303130" y="4538344"/>
            <a:ext cx="4357092"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GIAO DIỆN HOME SCREEN</a:t>
            </a:r>
          </a:p>
        </p:txBody>
      </p:sp>
      <p:sp>
        <p:nvSpPr>
          <p:cNvPr name="TextBox 12" id="12"/>
          <p:cNvSpPr txBox="true"/>
          <p:nvPr/>
        </p:nvSpPr>
        <p:spPr>
          <a:xfrm rot="0">
            <a:off x="11240105" y="7211087"/>
            <a:ext cx="4350782"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 GIAO DIỆN LEVEL SELECT</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6134" y="249696"/>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77524" y="6557589"/>
            <a:ext cx="1136039" cy="2132497"/>
          </a:xfrm>
          <a:custGeom>
            <a:avLst/>
            <a:gdLst/>
            <a:ahLst/>
            <a:cxnLst/>
            <a:rect r="r" b="b" t="t" l="l"/>
            <a:pathLst>
              <a:path h="2132497" w="1136039">
                <a:moveTo>
                  <a:pt x="0" y="0"/>
                </a:moveTo>
                <a:lnTo>
                  <a:pt x="1136039" y="0"/>
                </a:lnTo>
                <a:lnTo>
                  <a:pt x="1136039" y="2132497"/>
                </a:lnTo>
                <a:lnTo>
                  <a:pt x="0" y="21324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6516380" y="7068633"/>
            <a:ext cx="1485840" cy="1621452"/>
          </a:xfrm>
          <a:custGeom>
            <a:avLst/>
            <a:gdLst/>
            <a:ahLst/>
            <a:cxnLst/>
            <a:rect r="r" b="b" t="t" l="l"/>
            <a:pathLst>
              <a:path h="1621452" w="1485840">
                <a:moveTo>
                  <a:pt x="1485840" y="0"/>
                </a:moveTo>
                <a:lnTo>
                  <a:pt x="0" y="0"/>
                </a:lnTo>
                <a:lnTo>
                  <a:pt x="0" y="1621453"/>
                </a:lnTo>
                <a:lnTo>
                  <a:pt x="1485840" y="1621453"/>
                </a:lnTo>
                <a:lnTo>
                  <a:pt x="148584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28700" y="720519"/>
            <a:ext cx="8115300" cy="3614377"/>
          </a:xfrm>
          <a:custGeom>
            <a:avLst/>
            <a:gdLst/>
            <a:ahLst/>
            <a:cxnLst/>
            <a:rect r="r" b="b" t="t" l="l"/>
            <a:pathLst>
              <a:path h="3614377" w="8115300">
                <a:moveTo>
                  <a:pt x="0" y="0"/>
                </a:moveTo>
                <a:lnTo>
                  <a:pt x="8115300" y="0"/>
                </a:lnTo>
                <a:lnTo>
                  <a:pt x="8115300" y="3614377"/>
                </a:lnTo>
                <a:lnTo>
                  <a:pt x="0" y="3614377"/>
                </a:lnTo>
                <a:lnTo>
                  <a:pt x="0" y="0"/>
                </a:lnTo>
                <a:close/>
              </a:path>
            </a:pathLst>
          </a:custGeom>
          <a:blipFill>
            <a:blip r:embed="rId10"/>
            <a:stretch>
              <a:fillRect l="0" t="0" r="0" b="0"/>
            </a:stretch>
          </a:blipFill>
        </p:spPr>
      </p:sp>
      <p:sp>
        <p:nvSpPr>
          <p:cNvPr name="Freeform 10" id="10"/>
          <p:cNvSpPr/>
          <p:nvPr/>
        </p:nvSpPr>
        <p:spPr>
          <a:xfrm flipH="false" flipV="false" rot="0">
            <a:off x="11632102" y="2891207"/>
            <a:ext cx="5336485" cy="3943629"/>
          </a:xfrm>
          <a:custGeom>
            <a:avLst/>
            <a:gdLst/>
            <a:ahLst/>
            <a:cxnLst/>
            <a:rect r="r" b="b" t="t" l="l"/>
            <a:pathLst>
              <a:path h="3943629" w="5336485">
                <a:moveTo>
                  <a:pt x="0" y="0"/>
                </a:moveTo>
                <a:lnTo>
                  <a:pt x="5336485" y="0"/>
                </a:lnTo>
                <a:lnTo>
                  <a:pt x="5336485" y="3943629"/>
                </a:lnTo>
                <a:lnTo>
                  <a:pt x="0" y="3943629"/>
                </a:lnTo>
                <a:lnTo>
                  <a:pt x="0" y="0"/>
                </a:lnTo>
                <a:close/>
              </a:path>
            </a:pathLst>
          </a:custGeom>
          <a:blipFill>
            <a:blip r:embed="rId11"/>
            <a:stretch>
              <a:fillRect l="0" t="0" r="0" b="0"/>
            </a:stretch>
          </a:blipFill>
        </p:spPr>
      </p:sp>
      <p:sp>
        <p:nvSpPr>
          <p:cNvPr name="TextBox 11" id="11"/>
          <p:cNvSpPr txBox="true"/>
          <p:nvPr/>
        </p:nvSpPr>
        <p:spPr>
          <a:xfrm rot="0">
            <a:off x="3070800" y="4918075"/>
            <a:ext cx="4031099"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 GIAO DIỆN GAME PLAY </a:t>
            </a:r>
          </a:p>
        </p:txBody>
      </p:sp>
      <p:sp>
        <p:nvSpPr>
          <p:cNvPr name="TextBox 12" id="12"/>
          <p:cNvSpPr txBox="true"/>
          <p:nvPr/>
        </p:nvSpPr>
        <p:spPr>
          <a:xfrm rot="0">
            <a:off x="12295094" y="7211087"/>
            <a:ext cx="4010501" cy="412750"/>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Montserrat Bold"/>
              </a:rPr>
              <a:t> GIAO DIỆN GAME OVER</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14222" y="788398"/>
            <a:ext cx="12528159"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2E1B5B"/>
                </a:solidFill>
                <a:latin typeface="Montserrat Bold"/>
              </a:rPr>
              <a:t> 7. ĐÁNH GIÁ KẾT QUẢ VÀ HƯỚNG PHÁT TRIỂN</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32645" y="-132908"/>
            <a:ext cx="3867541" cy="1975962"/>
          </a:xfrm>
          <a:custGeom>
            <a:avLst/>
            <a:gdLst/>
            <a:ahLst/>
            <a:cxnLst/>
            <a:rect r="r" b="b" t="t" l="l"/>
            <a:pathLst>
              <a:path h="1975962" w="3867541">
                <a:moveTo>
                  <a:pt x="0" y="0"/>
                </a:moveTo>
                <a:lnTo>
                  <a:pt x="3867542" y="0"/>
                </a:lnTo>
                <a:lnTo>
                  <a:pt x="3867542" y="1975963"/>
                </a:lnTo>
                <a:lnTo>
                  <a:pt x="0" y="1975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8565" y="2151601"/>
            <a:ext cx="15930566" cy="6170295"/>
          </a:xfrm>
          <a:prstGeom prst="rect">
            <a:avLst/>
          </a:prstGeom>
        </p:spPr>
        <p:txBody>
          <a:bodyPr anchor="t" rtlCol="false" tIns="0" lIns="0" bIns="0" rIns="0">
            <a:spAutoFit/>
          </a:bodyPr>
          <a:lstStyle/>
          <a:p>
            <a:pPr algn="just">
              <a:lnSpc>
                <a:spcPts val="3779"/>
              </a:lnSpc>
            </a:pPr>
            <a:r>
              <a:rPr lang="en-US" sz="2699">
                <a:solidFill>
                  <a:srgbClr val="000000"/>
                </a:solidFill>
                <a:latin typeface="Montserrat Bold"/>
              </a:rPr>
              <a:t>a. Đánh giá:</a:t>
            </a:r>
          </a:p>
          <a:p>
            <a:pPr algn="just">
              <a:lnSpc>
                <a:spcPts val="3779"/>
              </a:lnSpc>
            </a:pPr>
            <a:r>
              <a:rPr lang="en-US" sz="2699" u="sng">
                <a:solidFill>
                  <a:srgbClr val="000000"/>
                </a:solidFill>
                <a:latin typeface="Montserrat"/>
              </a:rPr>
              <a:t>Ưu điểm:</a:t>
            </a:r>
          </a:p>
          <a:p>
            <a:pPr algn="just" marL="582928" indent="-291464" lvl="1">
              <a:lnSpc>
                <a:spcPts val="3779"/>
              </a:lnSpc>
              <a:buFont typeface="Arial"/>
              <a:buChar char="•"/>
            </a:pPr>
            <a:r>
              <a:rPr lang="en-US" sz="2699">
                <a:solidFill>
                  <a:srgbClr val="000000"/>
                </a:solidFill>
                <a:latin typeface="Montserrat"/>
              </a:rPr>
              <a:t>Giao diện người dùng thâ</a:t>
            </a:r>
            <a:r>
              <a:rPr lang="en-US" sz="2699">
                <a:solidFill>
                  <a:srgbClr val="000000"/>
                </a:solidFill>
                <a:latin typeface="Montserrat"/>
              </a:rPr>
              <a:t>n thiện, dễ sử dụng.</a:t>
            </a:r>
          </a:p>
          <a:p>
            <a:pPr algn="just" marL="582928" indent="-291464" lvl="1">
              <a:lnSpc>
                <a:spcPts val="3779"/>
              </a:lnSpc>
              <a:buFont typeface="Arial"/>
              <a:buChar char="•"/>
            </a:pPr>
            <a:r>
              <a:rPr lang="en-US" sz="2699">
                <a:solidFill>
                  <a:srgbClr val="000000"/>
                </a:solidFill>
                <a:latin typeface="Montserrat"/>
              </a:rPr>
              <a:t>Âm thanh phù hợp với nội dung, tăng cường trải nghiệm cho người chơi.</a:t>
            </a:r>
          </a:p>
          <a:p>
            <a:pPr algn="just" marL="582928" indent="-291464" lvl="1">
              <a:lnSpc>
                <a:spcPts val="3779"/>
              </a:lnSpc>
              <a:buFont typeface="Arial"/>
              <a:buChar char="•"/>
            </a:pPr>
            <a:r>
              <a:rPr lang="en-US" sz="2699">
                <a:solidFill>
                  <a:srgbClr val="000000"/>
                </a:solidFill>
                <a:latin typeface="Montserrat"/>
              </a:rPr>
              <a:t>Đồ họa sắc nét, tạo cảm giác sống động, chân thực. </a:t>
            </a:r>
          </a:p>
          <a:p>
            <a:pPr algn="just">
              <a:lnSpc>
                <a:spcPts val="3779"/>
              </a:lnSpc>
            </a:pPr>
          </a:p>
          <a:p>
            <a:pPr algn="just">
              <a:lnSpc>
                <a:spcPts val="3779"/>
              </a:lnSpc>
            </a:pPr>
            <a:r>
              <a:rPr lang="en-US" sz="2699" u="sng">
                <a:solidFill>
                  <a:srgbClr val="000000"/>
                </a:solidFill>
                <a:latin typeface="Montserrat"/>
              </a:rPr>
              <a:t>Nhược điểm:</a:t>
            </a:r>
          </a:p>
          <a:p>
            <a:pPr algn="just" marL="582928" indent="-291464" lvl="1">
              <a:lnSpc>
                <a:spcPts val="3779"/>
              </a:lnSpc>
              <a:buFont typeface="Arial"/>
              <a:buChar char="•"/>
            </a:pPr>
            <a:r>
              <a:rPr lang="en-US" sz="2699">
                <a:solidFill>
                  <a:srgbClr val="000000"/>
                </a:solidFill>
                <a:latin typeface="Montserrat"/>
              </a:rPr>
              <a:t>Hạn chế về màn chơi do khả năng phát triển của các thành viên trong nhóm phát triển. Màn chơi chưa đủ độ khó, có thể gây mất hứng thú với người chơi.</a:t>
            </a:r>
          </a:p>
          <a:p>
            <a:pPr algn="just" marL="582928" indent="-291464" lvl="1">
              <a:lnSpc>
                <a:spcPts val="3779"/>
              </a:lnSpc>
              <a:buFont typeface="Arial"/>
              <a:buChar char="•"/>
            </a:pPr>
            <a:r>
              <a:rPr lang="en-US" sz="2699">
                <a:solidFill>
                  <a:srgbClr val="000000"/>
                </a:solidFill>
                <a:latin typeface="Montserrat"/>
              </a:rPr>
              <a:t>Chưa có nhiều vũ khí cho người chơi lựa chọn, chưa có cửa hàng mua đồ, …</a:t>
            </a:r>
          </a:p>
          <a:p>
            <a:pPr algn="just" marL="582928" indent="-291464" lvl="1">
              <a:lnSpc>
                <a:spcPts val="3779"/>
              </a:lnSpc>
              <a:buFont typeface="Arial"/>
              <a:buChar char="•"/>
            </a:pPr>
            <a:r>
              <a:rPr lang="en-US" sz="2699">
                <a:solidFill>
                  <a:srgbClr val="000000"/>
                </a:solidFill>
                <a:latin typeface="Montserrat"/>
              </a:rPr>
              <a:t>Một số thiết bị có cấu hình thấp có thể gặp các vấn đề về giật lag, treo máy … </a:t>
            </a:r>
          </a:p>
          <a:p>
            <a:pPr algn="just">
              <a:lnSpc>
                <a:spcPts val="3779"/>
              </a:lnSpc>
            </a:pPr>
            <a:r>
              <a:rPr lang="en-US" sz="2699">
                <a:solidFill>
                  <a:srgbClr val="000000"/>
                </a:solidFill>
                <a:latin typeface="Montserrat"/>
              </a:rPr>
              <a:t>                                            </a:t>
            </a:r>
          </a:p>
          <a:p>
            <a:pPr algn="just">
              <a:lnSpc>
                <a:spcPts val="3779"/>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14222" y="788398"/>
            <a:ext cx="12528159" cy="669925"/>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2E1B5B"/>
                </a:solidFill>
                <a:latin typeface="Montserrat Bold"/>
              </a:rPr>
              <a:t> 7. ĐÁNH GIÁ KẾT QUẢ VÀ HƯỚNG PHÁT TRIỂN</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32645" y="-132908"/>
            <a:ext cx="3867541" cy="1975962"/>
          </a:xfrm>
          <a:custGeom>
            <a:avLst/>
            <a:gdLst/>
            <a:ahLst/>
            <a:cxnLst/>
            <a:rect r="r" b="b" t="t" l="l"/>
            <a:pathLst>
              <a:path h="1975962" w="3867541">
                <a:moveTo>
                  <a:pt x="0" y="0"/>
                </a:moveTo>
                <a:lnTo>
                  <a:pt x="3867542" y="0"/>
                </a:lnTo>
                <a:lnTo>
                  <a:pt x="3867542" y="1975963"/>
                </a:lnTo>
                <a:lnTo>
                  <a:pt x="0" y="19759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088565" y="2151601"/>
            <a:ext cx="15399307" cy="4741545"/>
          </a:xfrm>
          <a:prstGeom prst="rect">
            <a:avLst/>
          </a:prstGeom>
        </p:spPr>
        <p:txBody>
          <a:bodyPr anchor="t" rtlCol="false" tIns="0" lIns="0" bIns="0" rIns="0">
            <a:spAutoFit/>
          </a:bodyPr>
          <a:lstStyle/>
          <a:p>
            <a:pPr algn="just">
              <a:lnSpc>
                <a:spcPts val="3779"/>
              </a:lnSpc>
            </a:pPr>
            <a:r>
              <a:rPr lang="en-US" sz="2699">
                <a:solidFill>
                  <a:srgbClr val="000000"/>
                </a:solidFill>
                <a:latin typeface="Montserrat Bold"/>
              </a:rPr>
              <a:t>b. Hướng phát triển:</a:t>
            </a:r>
          </a:p>
          <a:p>
            <a:pPr algn="just" marL="582928" indent="-291464" lvl="1">
              <a:lnSpc>
                <a:spcPts val="3779"/>
              </a:lnSpc>
              <a:buFont typeface="Arial"/>
              <a:buChar char="•"/>
            </a:pPr>
            <a:r>
              <a:rPr lang="en-US" sz="2699">
                <a:solidFill>
                  <a:srgbClr val="000000"/>
                </a:solidFill>
                <a:latin typeface="Montserrat"/>
              </a:rPr>
              <a:t>Phát</a:t>
            </a:r>
            <a:r>
              <a:rPr lang="en-US" sz="2699">
                <a:solidFill>
                  <a:srgbClr val="000000"/>
                </a:solidFill>
                <a:latin typeface="Montserrat"/>
              </a:rPr>
              <a:t> triển đa dạng hơn các màn chơi về cả số lượng lẫn chất lượng màn chơi. Nhóm sẽ phát triển các màn chơi với nhiệm vụ và mức độ cao hơn để tránh nhàm chán cho người chơi, giúp khơi dậy đam mê khám phá của người chơi.</a:t>
            </a:r>
          </a:p>
          <a:p>
            <a:pPr algn="just" marL="582928" indent="-291464" lvl="1">
              <a:lnSpc>
                <a:spcPts val="3779"/>
              </a:lnSpc>
              <a:buFont typeface="Arial"/>
              <a:buChar char="•"/>
            </a:pPr>
            <a:r>
              <a:rPr lang="en-US" sz="2699">
                <a:solidFill>
                  <a:srgbClr val="000000"/>
                </a:solidFill>
                <a:latin typeface="Montserrat"/>
              </a:rPr>
              <a:t>Phát triển thêm các yếu tố phụ trong game như quái vật, vũ khí, chướng ngại vật, các nhiệm vụ phụ … </a:t>
            </a:r>
          </a:p>
          <a:p>
            <a:pPr algn="just" marL="582928" indent="-291464" lvl="1">
              <a:lnSpc>
                <a:spcPts val="3779"/>
              </a:lnSpc>
              <a:buFont typeface="Arial"/>
              <a:buChar char="•"/>
            </a:pPr>
            <a:r>
              <a:rPr lang="en-US" sz="2699">
                <a:solidFill>
                  <a:srgbClr val="000000"/>
                </a:solidFill>
                <a:latin typeface="Montserrat"/>
              </a:rPr>
              <a:t>Hoàn thiện các chức năng còn thiếu như highscore, setting, restart, hệ thống cửa hàng …. </a:t>
            </a:r>
          </a:p>
          <a:p>
            <a:pPr algn="just">
              <a:lnSpc>
                <a:spcPts val="3779"/>
              </a:lnSpc>
            </a:pPr>
            <a:r>
              <a:rPr lang="en-US" sz="2699">
                <a:solidFill>
                  <a:srgbClr val="000000"/>
                </a:solidFill>
                <a:latin typeface="Montserrat"/>
              </a:rPr>
              <a:t>              </a:t>
            </a:r>
          </a:p>
          <a:p>
            <a:pPr algn="just">
              <a:lnSpc>
                <a:spcPts val="3779"/>
              </a:lnSpc>
            </a:pP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166381" y="2995083"/>
            <a:ext cx="9704014" cy="1739900"/>
          </a:xfrm>
          <a:prstGeom prst="rect">
            <a:avLst/>
          </a:prstGeom>
        </p:spPr>
        <p:txBody>
          <a:bodyPr anchor="t" rtlCol="false" tIns="0" lIns="0" bIns="0" rIns="0">
            <a:spAutoFit/>
          </a:bodyPr>
          <a:lstStyle/>
          <a:p>
            <a:pPr algn="ctr" marL="0" indent="0" lvl="0">
              <a:lnSpc>
                <a:spcPts val="7000"/>
              </a:lnSpc>
              <a:spcBef>
                <a:spcPct val="0"/>
              </a:spcBef>
            </a:pPr>
            <a:r>
              <a:rPr lang="en-US" sz="5000">
                <a:solidFill>
                  <a:srgbClr val="2E1B5B"/>
                </a:solidFill>
                <a:latin typeface="Montserrat"/>
              </a:rPr>
              <a:t>CẢM ƠN THẦY VÀ CÁC BẠN ĐÃ LẮNG NGHE!</a:t>
            </a:r>
          </a:p>
        </p:txBody>
      </p:sp>
      <p:sp>
        <p:nvSpPr>
          <p:cNvPr name="Freeform 5" id="5"/>
          <p:cNvSpPr/>
          <p:nvPr/>
        </p:nvSpPr>
        <p:spPr>
          <a:xfrm flipH="false" flipV="false" rot="0">
            <a:off x="16022675" y="1028700"/>
            <a:ext cx="3187865" cy="1628709"/>
          </a:xfrm>
          <a:custGeom>
            <a:avLst/>
            <a:gdLst/>
            <a:ahLst/>
            <a:cxnLst/>
            <a:rect r="r" b="b" t="t" l="l"/>
            <a:pathLst>
              <a:path h="1628709" w="3187865">
                <a:moveTo>
                  <a:pt x="0" y="0"/>
                </a:moveTo>
                <a:lnTo>
                  <a:pt x="3187865" y="0"/>
                </a:lnTo>
                <a:lnTo>
                  <a:pt x="3187865"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0987" y="47045"/>
            <a:ext cx="3187865" cy="1628709"/>
          </a:xfrm>
          <a:custGeom>
            <a:avLst/>
            <a:gdLst/>
            <a:ahLst/>
            <a:cxnLst/>
            <a:rect r="r" b="b" t="t" l="l"/>
            <a:pathLst>
              <a:path h="1628709" w="3187865">
                <a:moveTo>
                  <a:pt x="0" y="0"/>
                </a:moveTo>
                <a:lnTo>
                  <a:pt x="3187864" y="0"/>
                </a:lnTo>
                <a:lnTo>
                  <a:pt x="3187864" y="1628709"/>
                </a:lnTo>
                <a:lnTo>
                  <a:pt x="0" y="1628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88565" y="2528934"/>
            <a:ext cx="1746332" cy="892217"/>
          </a:xfrm>
          <a:custGeom>
            <a:avLst/>
            <a:gdLst/>
            <a:ahLst/>
            <a:cxnLst/>
            <a:rect r="r" b="b" t="t" l="l"/>
            <a:pathLst>
              <a:path h="892217" w="1746332">
                <a:moveTo>
                  <a:pt x="0" y="0"/>
                </a:moveTo>
                <a:lnTo>
                  <a:pt x="1746332" y="0"/>
                </a:lnTo>
                <a:lnTo>
                  <a:pt x="1746332" y="892217"/>
                </a:lnTo>
                <a:lnTo>
                  <a:pt x="0" y="8922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5294406" y="5791303"/>
            <a:ext cx="1518062" cy="2849605"/>
          </a:xfrm>
          <a:custGeom>
            <a:avLst/>
            <a:gdLst/>
            <a:ahLst/>
            <a:cxnLst/>
            <a:rect r="r" b="b" t="t" l="l"/>
            <a:pathLst>
              <a:path h="2849605" w="1518062">
                <a:moveTo>
                  <a:pt x="0" y="0"/>
                </a:moveTo>
                <a:lnTo>
                  <a:pt x="1518062" y="0"/>
                </a:lnTo>
                <a:lnTo>
                  <a:pt x="1518062" y="2849605"/>
                </a:lnTo>
                <a:lnTo>
                  <a:pt x="0" y="28496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330324" y="1675754"/>
            <a:ext cx="1545974" cy="2034177"/>
          </a:xfrm>
          <a:custGeom>
            <a:avLst/>
            <a:gdLst/>
            <a:ahLst/>
            <a:cxnLst/>
            <a:rect r="r" b="b" t="t" l="l"/>
            <a:pathLst>
              <a:path h="2034177" w="1545974">
                <a:moveTo>
                  <a:pt x="0" y="0"/>
                </a:moveTo>
                <a:lnTo>
                  <a:pt x="1545974" y="0"/>
                </a:lnTo>
                <a:lnTo>
                  <a:pt x="1545974" y="2034177"/>
                </a:lnTo>
                <a:lnTo>
                  <a:pt x="0" y="20341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4795856" y="3709931"/>
            <a:ext cx="8829368" cy="1509019"/>
          </a:xfrm>
          <a:custGeom>
            <a:avLst/>
            <a:gdLst/>
            <a:ahLst/>
            <a:cxnLst/>
            <a:rect r="r" b="b" t="t" l="l"/>
            <a:pathLst>
              <a:path h="1509019" w="8829368">
                <a:moveTo>
                  <a:pt x="0" y="0"/>
                </a:moveTo>
                <a:lnTo>
                  <a:pt x="8829367" y="0"/>
                </a:lnTo>
                <a:lnTo>
                  <a:pt x="8829367" y="1509019"/>
                </a:lnTo>
                <a:lnTo>
                  <a:pt x="0" y="15090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7688768" y="5933334"/>
            <a:ext cx="2659240" cy="1378764"/>
          </a:xfrm>
          <a:custGeom>
            <a:avLst/>
            <a:gdLst/>
            <a:ahLst/>
            <a:cxnLst/>
            <a:rect r="r" b="b" t="t" l="l"/>
            <a:pathLst>
              <a:path h="1378764" w="2659240">
                <a:moveTo>
                  <a:pt x="0" y="0"/>
                </a:moveTo>
                <a:lnTo>
                  <a:pt x="2659240" y="0"/>
                </a:lnTo>
                <a:lnTo>
                  <a:pt x="2659240" y="1378764"/>
                </a:lnTo>
                <a:lnTo>
                  <a:pt x="0" y="1378764"/>
                </a:lnTo>
                <a:lnTo>
                  <a:pt x="0" y="0"/>
                </a:lnTo>
                <a:close/>
              </a:path>
            </a:pathLst>
          </a:custGeom>
          <a:blipFill>
            <a:blip r:embed="rId2">
              <a:extLst>
                <a:ext uri="{96DAC541-7B7A-43D3-8B79-37D633B846F1}">
                  <asvg:svgBlip xmlns:asvg="http://schemas.microsoft.com/office/drawing/2016/SVG/main" r:embed="rId3"/>
                </a:ext>
              </a:extLst>
            </a:blip>
            <a:stretch>
              <a:fillRect l="0" t="0" r="-203366" b="0"/>
            </a:stretch>
          </a:blipFill>
        </p:spPr>
      </p:sp>
      <p:sp>
        <p:nvSpPr>
          <p:cNvPr name="Freeform 12" id="12"/>
          <p:cNvSpPr/>
          <p:nvPr/>
        </p:nvSpPr>
        <p:spPr>
          <a:xfrm flipH="false" flipV="false" rot="0">
            <a:off x="-4431735" y="4285287"/>
            <a:ext cx="8239269" cy="1408166"/>
          </a:xfrm>
          <a:custGeom>
            <a:avLst/>
            <a:gdLst/>
            <a:ahLst/>
            <a:cxnLst/>
            <a:rect r="r" b="b" t="t" l="l"/>
            <a:pathLst>
              <a:path h="1408166" w="8239269">
                <a:moveTo>
                  <a:pt x="0" y="0"/>
                </a:moveTo>
                <a:lnTo>
                  <a:pt x="8239269" y="0"/>
                </a:lnTo>
                <a:lnTo>
                  <a:pt x="8239269" y="1408166"/>
                </a:lnTo>
                <a:lnTo>
                  <a:pt x="0" y="1408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475996" y="-600009"/>
            <a:ext cx="3867541" cy="1975962"/>
          </a:xfrm>
          <a:custGeom>
            <a:avLst/>
            <a:gdLst/>
            <a:ahLst/>
            <a:cxnLst/>
            <a:rect r="r" b="b" t="t" l="l"/>
            <a:pathLst>
              <a:path h="1975962" w="3867541">
                <a:moveTo>
                  <a:pt x="0" y="0"/>
                </a:moveTo>
                <a:lnTo>
                  <a:pt x="3867542" y="0"/>
                </a:lnTo>
                <a:lnTo>
                  <a:pt x="3867542" y="1975962"/>
                </a:lnTo>
                <a:lnTo>
                  <a:pt x="0" y="19759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028700" y="2929645"/>
            <a:ext cx="983013" cy="983013"/>
          </a:xfrm>
          <a:custGeom>
            <a:avLst/>
            <a:gdLst/>
            <a:ahLst/>
            <a:cxnLst/>
            <a:rect r="r" b="b" t="t" l="l"/>
            <a:pathLst>
              <a:path h="983013" w="983013">
                <a:moveTo>
                  <a:pt x="0" y="0"/>
                </a:moveTo>
                <a:lnTo>
                  <a:pt x="983013" y="0"/>
                </a:lnTo>
                <a:lnTo>
                  <a:pt x="983013" y="983013"/>
                </a:lnTo>
                <a:lnTo>
                  <a:pt x="0" y="9830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8652494" y="7509586"/>
            <a:ext cx="983013" cy="983013"/>
          </a:xfrm>
          <a:custGeom>
            <a:avLst/>
            <a:gdLst/>
            <a:ahLst/>
            <a:cxnLst/>
            <a:rect r="r" b="b" t="t" l="l"/>
            <a:pathLst>
              <a:path h="983013" w="983013">
                <a:moveTo>
                  <a:pt x="0" y="0"/>
                </a:moveTo>
                <a:lnTo>
                  <a:pt x="983012" y="0"/>
                </a:lnTo>
                <a:lnTo>
                  <a:pt x="983012" y="983012"/>
                </a:lnTo>
                <a:lnTo>
                  <a:pt x="0" y="9830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13693137" y="7114200"/>
            <a:ext cx="2205437" cy="1575885"/>
          </a:xfrm>
          <a:custGeom>
            <a:avLst/>
            <a:gdLst/>
            <a:ahLst/>
            <a:cxnLst/>
            <a:rect r="r" b="b" t="t" l="l"/>
            <a:pathLst>
              <a:path h="1575885" w="2205437">
                <a:moveTo>
                  <a:pt x="0" y="0"/>
                </a:moveTo>
                <a:lnTo>
                  <a:pt x="2205437" y="0"/>
                </a:lnTo>
                <a:lnTo>
                  <a:pt x="2205437" y="1575886"/>
                </a:lnTo>
                <a:lnTo>
                  <a:pt x="0" y="15758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227303" y="5742126"/>
            <a:ext cx="1586538" cy="2947960"/>
          </a:xfrm>
          <a:custGeom>
            <a:avLst/>
            <a:gdLst/>
            <a:ahLst/>
            <a:cxnLst/>
            <a:rect r="r" b="b" t="t" l="l"/>
            <a:pathLst>
              <a:path h="2947960" w="1586538">
                <a:moveTo>
                  <a:pt x="0" y="0"/>
                </a:moveTo>
                <a:lnTo>
                  <a:pt x="1586539" y="0"/>
                </a:lnTo>
                <a:lnTo>
                  <a:pt x="1586539" y="2947960"/>
                </a:lnTo>
                <a:lnTo>
                  <a:pt x="0" y="294796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028700" y="5693453"/>
            <a:ext cx="1488096" cy="1903378"/>
          </a:xfrm>
          <a:custGeom>
            <a:avLst/>
            <a:gdLst/>
            <a:ahLst/>
            <a:cxnLst/>
            <a:rect r="r" b="b" t="t" l="l"/>
            <a:pathLst>
              <a:path h="1903378" w="1488096">
                <a:moveTo>
                  <a:pt x="0" y="0"/>
                </a:moveTo>
                <a:lnTo>
                  <a:pt x="1488096" y="0"/>
                </a:lnTo>
                <a:lnTo>
                  <a:pt x="1488096" y="1903378"/>
                </a:lnTo>
                <a:lnTo>
                  <a:pt x="0" y="190337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230735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75996" y="8690086"/>
            <a:ext cx="12229780" cy="2090181"/>
          </a:xfrm>
          <a:custGeom>
            <a:avLst/>
            <a:gdLst/>
            <a:ahLst/>
            <a:cxnLst/>
            <a:rect r="r" b="b" t="t" l="l"/>
            <a:pathLst>
              <a:path h="2090181" w="12229780">
                <a:moveTo>
                  <a:pt x="0" y="0"/>
                </a:moveTo>
                <a:lnTo>
                  <a:pt x="12229781" y="0"/>
                </a:lnTo>
                <a:lnTo>
                  <a:pt x="12229781" y="2090180"/>
                </a:lnTo>
                <a:lnTo>
                  <a:pt x="0" y="2090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628293" y="5565146"/>
            <a:ext cx="1681072" cy="3123613"/>
          </a:xfrm>
          <a:custGeom>
            <a:avLst/>
            <a:gdLst/>
            <a:ahLst/>
            <a:cxnLst/>
            <a:rect r="r" b="b" t="t" l="l"/>
            <a:pathLst>
              <a:path h="3123613" w="1681072">
                <a:moveTo>
                  <a:pt x="0" y="0"/>
                </a:moveTo>
                <a:lnTo>
                  <a:pt x="1681072" y="0"/>
                </a:lnTo>
                <a:lnTo>
                  <a:pt x="1681072" y="3123613"/>
                </a:lnTo>
                <a:lnTo>
                  <a:pt x="0" y="3123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590886" y="2088903"/>
            <a:ext cx="6689788" cy="1143346"/>
          </a:xfrm>
          <a:custGeom>
            <a:avLst/>
            <a:gdLst/>
            <a:ahLst/>
            <a:cxnLst/>
            <a:rect r="r" b="b" t="t" l="l"/>
            <a:pathLst>
              <a:path h="1143346" w="6689788">
                <a:moveTo>
                  <a:pt x="0" y="0"/>
                </a:moveTo>
                <a:lnTo>
                  <a:pt x="6689788" y="0"/>
                </a:lnTo>
                <a:lnTo>
                  <a:pt x="6689788" y="1143346"/>
                </a:lnTo>
                <a:lnTo>
                  <a:pt x="0" y="11433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07356" y="4478545"/>
            <a:ext cx="4354036" cy="4211541"/>
          </a:xfrm>
          <a:custGeom>
            <a:avLst/>
            <a:gdLst/>
            <a:ahLst/>
            <a:cxnLst/>
            <a:rect r="r" b="b" t="t" l="l"/>
            <a:pathLst>
              <a:path h="4211541" w="4354036">
                <a:moveTo>
                  <a:pt x="0" y="0"/>
                </a:moveTo>
                <a:lnTo>
                  <a:pt x="4354037" y="0"/>
                </a:lnTo>
                <a:lnTo>
                  <a:pt x="4354037" y="4211541"/>
                </a:lnTo>
                <a:lnTo>
                  <a:pt x="0" y="42115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628293" y="1125211"/>
            <a:ext cx="748490" cy="748490"/>
          </a:xfrm>
          <a:custGeom>
            <a:avLst/>
            <a:gdLst/>
            <a:ahLst/>
            <a:cxnLst/>
            <a:rect r="r" b="b" t="t" l="l"/>
            <a:pathLst>
              <a:path h="748490" w="748490">
                <a:moveTo>
                  <a:pt x="0" y="0"/>
                </a:moveTo>
                <a:lnTo>
                  <a:pt x="748489" y="0"/>
                </a:lnTo>
                <a:lnTo>
                  <a:pt x="748489" y="748490"/>
                </a:lnTo>
                <a:lnTo>
                  <a:pt x="0" y="7484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8" id="8"/>
          <p:cNvGrpSpPr/>
          <p:nvPr/>
        </p:nvGrpSpPr>
        <p:grpSpPr>
          <a:xfrm rot="0">
            <a:off x="2377842" y="4478545"/>
            <a:ext cx="14485375" cy="3722173"/>
            <a:chOff x="0" y="0"/>
            <a:chExt cx="30013113" cy="7712192"/>
          </a:xfrm>
        </p:grpSpPr>
        <p:sp>
          <p:nvSpPr>
            <p:cNvPr name="Freeform 9" id="9"/>
            <p:cNvSpPr/>
            <p:nvPr/>
          </p:nvSpPr>
          <p:spPr>
            <a:xfrm flipH="false" flipV="false" rot="0">
              <a:off x="0" y="0"/>
              <a:ext cx="30013114" cy="7712192"/>
            </a:xfrm>
            <a:custGeom>
              <a:avLst/>
              <a:gdLst/>
              <a:ahLst/>
              <a:cxnLst/>
              <a:rect r="r" b="b" t="t" l="l"/>
              <a:pathLst>
                <a:path h="7712192" w="30013114">
                  <a:moveTo>
                    <a:pt x="496570" y="0"/>
                  </a:moveTo>
                  <a:lnTo>
                    <a:pt x="496570" y="7712192"/>
                  </a:lnTo>
                  <a:lnTo>
                    <a:pt x="28266864" y="7712192"/>
                  </a:lnTo>
                  <a:lnTo>
                    <a:pt x="28266864" y="0"/>
                  </a:lnTo>
                  <a:cubicBezTo>
                    <a:pt x="28266864" y="0"/>
                    <a:pt x="496570" y="0"/>
                    <a:pt x="496570" y="0"/>
                  </a:cubicBezTo>
                  <a:close/>
                  <a:moveTo>
                    <a:pt x="28763432" y="5163302"/>
                  </a:moveTo>
                  <a:lnTo>
                    <a:pt x="28763432" y="547991"/>
                  </a:lnTo>
                  <a:cubicBezTo>
                    <a:pt x="28763432" y="222250"/>
                    <a:pt x="28541182" y="0"/>
                    <a:pt x="28266864" y="0"/>
                  </a:cubicBezTo>
                  <a:lnTo>
                    <a:pt x="28266864" y="7712192"/>
                  </a:lnTo>
                  <a:cubicBezTo>
                    <a:pt x="28541182" y="7712192"/>
                    <a:pt x="28763432" y="7489942"/>
                    <a:pt x="28763432" y="7215622"/>
                  </a:cubicBezTo>
                  <a:lnTo>
                    <a:pt x="28763432" y="5635742"/>
                  </a:lnTo>
                  <a:cubicBezTo>
                    <a:pt x="29271432" y="5650982"/>
                    <a:pt x="29775624" y="5626852"/>
                    <a:pt x="30013114" y="5670032"/>
                  </a:cubicBezTo>
                  <a:cubicBezTo>
                    <a:pt x="29609253" y="5483342"/>
                    <a:pt x="29174914" y="5347452"/>
                    <a:pt x="28763432" y="5163302"/>
                  </a:cubicBezTo>
                  <a:close/>
                  <a:moveTo>
                    <a:pt x="0" y="547991"/>
                  </a:moveTo>
                  <a:lnTo>
                    <a:pt x="0" y="7215622"/>
                  </a:lnTo>
                  <a:cubicBezTo>
                    <a:pt x="0" y="7489942"/>
                    <a:pt x="222250" y="7712192"/>
                    <a:pt x="496570" y="7712192"/>
                  </a:cubicBezTo>
                  <a:lnTo>
                    <a:pt x="496570" y="0"/>
                  </a:lnTo>
                  <a:cubicBezTo>
                    <a:pt x="222250" y="0"/>
                    <a:pt x="0" y="222250"/>
                    <a:pt x="0" y="547991"/>
                  </a:cubicBezTo>
                  <a:close/>
                </a:path>
              </a:pathLst>
            </a:custGeom>
            <a:solidFill>
              <a:srgbClr val="F0F9FF"/>
            </a:solidFill>
          </p:spPr>
        </p:sp>
      </p:grpSp>
      <p:sp>
        <p:nvSpPr>
          <p:cNvPr name="Freeform 10" id="10"/>
          <p:cNvSpPr/>
          <p:nvPr/>
        </p:nvSpPr>
        <p:spPr>
          <a:xfrm flipH="false" flipV="false" rot="0">
            <a:off x="2664992" y="4712007"/>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6447512" y="771525"/>
            <a:ext cx="5392975" cy="762000"/>
          </a:xfrm>
          <a:prstGeom prst="rect">
            <a:avLst/>
          </a:prstGeom>
        </p:spPr>
        <p:txBody>
          <a:bodyPr anchor="t" rtlCol="false" tIns="0" lIns="0" bIns="0" rIns="0">
            <a:spAutoFit/>
          </a:bodyPr>
          <a:lstStyle/>
          <a:p>
            <a:pPr algn="ctr" marL="0" indent="0" lvl="0">
              <a:lnSpc>
                <a:spcPts val="6299"/>
              </a:lnSpc>
              <a:spcBef>
                <a:spcPct val="0"/>
              </a:spcBef>
            </a:pPr>
            <a:r>
              <a:rPr lang="en-US" sz="4500">
                <a:solidFill>
                  <a:srgbClr val="2E1B5B"/>
                </a:solidFill>
                <a:latin typeface="Montserrat Bold"/>
              </a:rPr>
              <a:t>2. UNITY ENGINE</a:t>
            </a:r>
          </a:p>
        </p:txBody>
      </p:sp>
      <p:sp>
        <p:nvSpPr>
          <p:cNvPr name="TextBox 12" id="12"/>
          <p:cNvSpPr txBox="true"/>
          <p:nvPr/>
        </p:nvSpPr>
        <p:spPr>
          <a:xfrm rot="0">
            <a:off x="3807534" y="4839906"/>
            <a:ext cx="7316066" cy="514350"/>
          </a:xfrm>
          <a:prstGeom prst="rect">
            <a:avLst/>
          </a:prstGeom>
        </p:spPr>
        <p:txBody>
          <a:bodyPr anchor="t" rtlCol="false" tIns="0" lIns="0" bIns="0" rIns="0">
            <a:spAutoFit/>
          </a:bodyPr>
          <a:lstStyle/>
          <a:p>
            <a:pPr>
              <a:lnSpc>
                <a:spcPts val="4200"/>
              </a:lnSpc>
            </a:pPr>
            <a:r>
              <a:rPr lang="en-US" sz="3000">
                <a:solidFill>
                  <a:srgbClr val="000000"/>
                </a:solidFill>
                <a:latin typeface="Montserrat Bold"/>
              </a:rPr>
              <a:t>2.2. Lịch sử hình thành và phát triển</a:t>
            </a:r>
          </a:p>
        </p:txBody>
      </p:sp>
      <p:grpSp>
        <p:nvGrpSpPr>
          <p:cNvPr name="Group 13" id="13"/>
          <p:cNvGrpSpPr/>
          <p:nvPr/>
        </p:nvGrpSpPr>
        <p:grpSpPr>
          <a:xfrm rot="0">
            <a:off x="1254932" y="1778332"/>
            <a:ext cx="14165520" cy="2907833"/>
            <a:chOff x="0" y="0"/>
            <a:chExt cx="37753343" cy="7749833"/>
          </a:xfrm>
        </p:grpSpPr>
        <p:sp>
          <p:nvSpPr>
            <p:cNvPr name="Freeform 14" id="14"/>
            <p:cNvSpPr/>
            <p:nvPr/>
          </p:nvSpPr>
          <p:spPr>
            <a:xfrm flipH="false" flipV="false" rot="0">
              <a:off x="0" y="0"/>
              <a:ext cx="37753342" cy="7749833"/>
            </a:xfrm>
            <a:custGeom>
              <a:avLst/>
              <a:gdLst/>
              <a:ahLst/>
              <a:cxnLst/>
              <a:rect r="r" b="b" t="t" l="l"/>
              <a:pathLst>
                <a:path h="7749833" w="37753342">
                  <a:moveTo>
                    <a:pt x="37753342" y="439420"/>
                  </a:moveTo>
                  <a:lnTo>
                    <a:pt x="37753342" y="6063272"/>
                  </a:lnTo>
                  <a:cubicBezTo>
                    <a:pt x="37753342" y="6305843"/>
                    <a:pt x="37556492" y="6502693"/>
                    <a:pt x="37313924" y="6502693"/>
                  </a:cubicBezTo>
                  <a:lnTo>
                    <a:pt x="1780540" y="6502693"/>
                  </a:lnTo>
                  <a:cubicBezTo>
                    <a:pt x="1925320" y="6929413"/>
                    <a:pt x="2146300" y="7332003"/>
                    <a:pt x="2298700" y="7749833"/>
                  </a:cubicBezTo>
                  <a:cubicBezTo>
                    <a:pt x="2123440" y="7495833"/>
                    <a:pt x="1510030" y="6980213"/>
                    <a:pt x="1162050" y="6502693"/>
                  </a:cubicBezTo>
                  <a:lnTo>
                    <a:pt x="439420" y="6502693"/>
                  </a:lnTo>
                  <a:cubicBezTo>
                    <a:pt x="196850" y="6502693"/>
                    <a:pt x="0" y="6305843"/>
                    <a:pt x="0" y="6063273"/>
                  </a:cubicBezTo>
                  <a:lnTo>
                    <a:pt x="0" y="439420"/>
                  </a:lnTo>
                  <a:cubicBezTo>
                    <a:pt x="0" y="196850"/>
                    <a:pt x="196850" y="0"/>
                    <a:pt x="439420" y="0"/>
                  </a:cubicBezTo>
                  <a:lnTo>
                    <a:pt x="37313924" y="0"/>
                  </a:lnTo>
                  <a:cubicBezTo>
                    <a:pt x="37556492" y="0"/>
                    <a:pt x="37753342" y="196850"/>
                    <a:pt x="37753342" y="439420"/>
                  </a:cubicBezTo>
                  <a:close/>
                </a:path>
              </a:pathLst>
            </a:custGeom>
            <a:solidFill>
              <a:srgbClr val="F0F9FF"/>
            </a:solidFill>
          </p:spPr>
        </p:sp>
      </p:grpSp>
      <p:sp>
        <p:nvSpPr>
          <p:cNvPr name="Freeform 15" id="15"/>
          <p:cNvSpPr/>
          <p:nvPr/>
        </p:nvSpPr>
        <p:spPr>
          <a:xfrm flipH="false" flipV="false" rot="0">
            <a:off x="1514856" y="1995104"/>
            <a:ext cx="862986" cy="862986"/>
          </a:xfrm>
          <a:custGeom>
            <a:avLst/>
            <a:gdLst/>
            <a:ahLst/>
            <a:cxnLst/>
            <a:rect r="r" b="b" t="t" l="l"/>
            <a:pathLst>
              <a:path h="862986" w="862986">
                <a:moveTo>
                  <a:pt x="0" y="0"/>
                </a:moveTo>
                <a:lnTo>
                  <a:pt x="862986" y="0"/>
                </a:lnTo>
                <a:lnTo>
                  <a:pt x="862986" y="862986"/>
                </a:lnTo>
                <a:lnTo>
                  <a:pt x="0" y="862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6" id="16"/>
          <p:cNvSpPr txBox="true"/>
          <p:nvPr/>
        </p:nvSpPr>
        <p:spPr>
          <a:xfrm rot="0">
            <a:off x="2664992" y="2043028"/>
            <a:ext cx="6161653" cy="514350"/>
          </a:xfrm>
          <a:prstGeom prst="rect">
            <a:avLst/>
          </a:prstGeom>
        </p:spPr>
        <p:txBody>
          <a:bodyPr anchor="t" rtlCol="false" tIns="0" lIns="0" bIns="0" rIns="0">
            <a:spAutoFit/>
          </a:bodyPr>
          <a:lstStyle/>
          <a:p>
            <a:pPr algn="just">
              <a:lnSpc>
                <a:spcPts val="4200"/>
              </a:lnSpc>
            </a:pPr>
            <a:r>
              <a:rPr lang="en-US" sz="3000">
                <a:solidFill>
                  <a:srgbClr val="000000"/>
                </a:solidFill>
                <a:latin typeface="Montserrat Bold"/>
              </a:rPr>
              <a:t>2.1. Khái niệm về Unity Engine</a:t>
            </a:r>
          </a:p>
        </p:txBody>
      </p:sp>
      <p:sp>
        <p:nvSpPr>
          <p:cNvPr name="TextBox 17" id="17"/>
          <p:cNvSpPr txBox="true"/>
          <p:nvPr/>
        </p:nvSpPr>
        <p:spPr>
          <a:xfrm rot="0">
            <a:off x="2664992" y="2781890"/>
            <a:ext cx="12306770" cy="11537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Montserrat"/>
              </a:rPr>
              <a:t>Unity là một “cross-platform game engine” là công cụ phát triển game đa nền tảng, phát triển bởi Unity Technologies. Game engine này được sử dụng để phát trển game trên PC, consoles, thiết bị di động và trên websites.</a:t>
            </a:r>
          </a:p>
        </p:txBody>
      </p:sp>
      <p:sp>
        <p:nvSpPr>
          <p:cNvPr name="TextBox 18" id="18"/>
          <p:cNvSpPr txBox="true"/>
          <p:nvPr/>
        </p:nvSpPr>
        <p:spPr>
          <a:xfrm rot="0">
            <a:off x="3346404" y="5746443"/>
            <a:ext cx="12548251" cy="2806700"/>
          </a:xfrm>
          <a:prstGeom prst="rect">
            <a:avLst/>
          </a:prstGeom>
        </p:spPr>
        <p:txBody>
          <a:bodyPr anchor="t" rtlCol="false" tIns="0" lIns="0" bIns="0" rIns="0">
            <a:spAutoFit/>
          </a:bodyPr>
          <a:lstStyle/>
          <a:p>
            <a:pPr algn="just" marL="431801" indent="-215900" lvl="1">
              <a:lnSpc>
                <a:spcPts val="2800"/>
              </a:lnSpc>
              <a:spcBef>
                <a:spcPct val="0"/>
              </a:spcBef>
              <a:buFont typeface="Arial"/>
              <a:buChar char="•"/>
            </a:pPr>
            <a:r>
              <a:rPr lang="en-US" sz="2000">
                <a:solidFill>
                  <a:srgbClr val="000000"/>
                </a:solidFill>
                <a:latin typeface="Montserrat"/>
              </a:rPr>
              <a:t>Unity là một game engine </a:t>
            </a:r>
            <a:r>
              <a:rPr lang="en-US" sz="2000" u="sng">
                <a:solidFill>
                  <a:srgbClr val="000000"/>
                </a:solidFill>
                <a:latin typeface="Montserrat"/>
                <a:hlinkClick r:id="rId14" tooltip="https://vi.wikipedia.org/wiki/%C4%90a_n%E1%BB%81n_t%E1%BA%A3ng"/>
              </a:rPr>
              <a:t>đa nền tảng</a:t>
            </a:r>
            <a:r>
              <a:rPr lang="en-US" sz="2000">
                <a:solidFill>
                  <a:srgbClr val="000000"/>
                </a:solidFill>
                <a:latin typeface="Montserrat"/>
              </a:rPr>
              <a:t> được phát triển bởi Unity Technologies, chủ yếu để phát triển video game cho máy tính, consoles và điện thoại. Lần đầu tiên nó được công bố chạy trên hệ điều hành OS X, tại Apple's Worldwide Developers Conference vào năm 2005.</a:t>
            </a:r>
          </a:p>
          <a:p>
            <a:pPr algn="just" marL="431801" indent="-215900" lvl="1">
              <a:lnSpc>
                <a:spcPts val="2800"/>
              </a:lnSpc>
              <a:spcBef>
                <a:spcPct val="0"/>
              </a:spcBef>
              <a:buFont typeface="Arial"/>
              <a:buChar char="•"/>
            </a:pPr>
            <a:r>
              <a:rPr lang="en-US" sz="2000">
                <a:solidFill>
                  <a:srgbClr val="000000"/>
                </a:solidFill>
                <a:latin typeface="Montserrat"/>
              </a:rPr>
              <a:t>Hơn </a:t>
            </a:r>
            <a:r>
              <a:rPr lang="en-US" sz="2000" u="sng">
                <a:solidFill>
                  <a:srgbClr val="000000"/>
                </a:solidFill>
                <a:latin typeface="Montserrat"/>
                <a:hlinkClick r:id="rId15" tooltip="https://www.gamedeveloper.com/business/game-engines-on-steam-the-definitive-breakdown"/>
              </a:rPr>
              <a:t>50% số lượng game trên thị trường</a:t>
            </a:r>
            <a:r>
              <a:rPr lang="en-US" sz="2000">
                <a:solidFill>
                  <a:srgbClr val="000000"/>
                </a:solidFill>
                <a:latin typeface="Montserrat"/>
              </a:rPr>
              <a:t> được sản xuất bởi Unity. Một vài tựa game  nổi tiếng được tạo ra bởi Unity có thể được kể đến như Pokémon Go, Hearthstone, Ori And The Blind Forest, Monument Valley, Axie Infinity,… </a:t>
            </a:r>
          </a:p>
          <a:p>
            <a:pPr algn="just">
              <a:lnSpc>
                <a:spcPts val="2800"/>
              </a:lnSpc>
              <a:spcBef>
                <a:spcPct val="0"/>
              </a:spcBef>
            </a:pPr>
            <a:r>
              <a:rPr lang="en-US" sz="2000">
                <a:solidFill>
                  <a:srgbClr val="000000"/>
                </a:solidFill>
                <a:latin typeface="Montserrat"/>
              </a:rPr>
              <a:t>    </a:t>
            </a:r>
          </a:p>
          <a:p>
            <a:pPr algn="just">
              <a:lnSpc>
                <a:spcPts val="28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51431" y="11918"/>
            <a:ext cx="4773054" cy="1162890"/>
          </a:xfrm>
          <a:custGeom>
            <a:avLst/>
            <a:gdLst/>
            <a:ahLst/>
            <a:cxnLst/>
            <a:rect r="r" b="b" t="t" l="l"/>
            <a:pathLst>
              <a:path h="1162890" w="4773054">
                <a:moveTo>
                  <a:pt x="0" y="0"/>
                </a:moveTo>
                <a:lnTo>
                  <a:pt x="4773054" y="0"/>
                </a:lnTo>
                <a:lnTo>
                  <a:pt x="4773054" y="1162890"/>
                </a:lnTo>
                <a:lnTo>
                  <a:pt x="0" y="1162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050" y="159696"/>
            <a:ext cx="4166503" cy="1015112"/>
          </a:xfrm>
          <a:custGeom>
            <a:avLst/>
            <a:gdLst/>
            <a:ahLst/>
            <a:cxnLst/>
            <a:rect r="r" b="b" t="t" l="l"/>
            <a:pathLst>
              <a:path h="1015112" w="4166503">
                <a:moveTo>
                  <a:pt x="0" y="0"/>
                </a:moveTo>
                <a:lnTo>
                  <a:pt x="4166503" y="0"/>
                </a:lnTo>
                <a:lnTo>
                  <a:pt x="4166503" y="1015112"/>
                </a:lnTo>
                <a:lnTo>
                  <a:pt x="0" y="101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2817349"/>
            <a:ext cx="7754895" cy="3574037"/>
          </a:xfrm>
          <a:custGeom>
            <a:avLst/>
            <a:gdLst/>
            <a:ahLst/>
            <a:cxnLst/>
            <a:rect r="r" b="b" t="t" l="l"/>
            <a:pathLst>
              <a:path h="3574037" w="7754895">
                <a:moveTo>
                  <a:pt x="0" y="0"/>
                </a:moveTo>
                <a:lnTo>
                  <a:pt x="7754895" y="0"/>
                </a:lnTo>
                <a:lnTo>
                  <a:pt x="7754895" y="3574037"/>
                </a:lnTo>
                <a:lnTo>
                  <a:pt x="0" y="3574037"/>
                </a:lnTo>
                <a:lnTo>
                  <a:pt x="0" y="0"/>
                </a:lnTo>
                <a:close/>
              </a:path>
            </a:pathLst>
          </a:custGeom>
          <a:blipFill>
            <a:blip r:embed="rId6"/>
            <a:stretch>
              <a:fillRect l="0" t="0" r="0" b="0"/>
            </a:stretch>
          </a:blipFill>
        </p:spPr>
      </p:sp>
      <p:grpSp>
        <p:nvGrpSpPr>
          <p:cNvPr name="Group 7" id="7"/>
          <p:cNvGrpSpPr/>
          <p:nvPr/>
        </p:nvGrpSpPr>
        <p:grpSpPr>
          <a:xfrm rot="0">
            <a:off x="3238073" y="6885538"/>
            <a:ext cx="3725537" cy="826875"/>
            <a:chOff x="0" y="0"/>
            <a:chExt cx="4967383" cy="1102500"/>
          </a:xfrm>
        </p:grpSpPr>
        <p:sp>
          <p:nvSpPr>
            <p:cNvPr name="Freeform 8" id="8"/>
            <p:cNvSpPr/>
            <p:nvPr/>
          </p:nvSpPr>
          <p:spPr>
            <a:xfrm flipH="false" flipV="false" rot="0">
              <a:off x="0" y="0"/>
              <a:ext cx="4967383" cy="1102500"/>
            </a:xfrm>
            <a:custGeom>
              <a:avLst/>
              <a:gdLst/>
              <a:ahLst/>
              <a:cxnLst/>
              <a:rect r="r" b="b" t="t" l="l"/>
              <a:pathLst>
                <a:path h="1102500" w="4967383">
                  <a:moveTo>
                    <a:pt x="0" y="0"/>
                  </a:moveTo>
                  <a:lnTo>
                    <a:pt x="4967383" y="0"/>
                  </a:lnTo>
                  <a:lnTo>
                    <a:pt x="4967383" y="1102500"/>
                  </a:lnTo>
                  <a:lnTo>
                    <a:pt x="0" y="1102500"/>
                  </a:lnTo>
                  <a:lnTo>
                    <a:pt x="0" y="0"/>
                  </a:lnTo>
                  <a:close/>
                </a:path>
              </a:pathLst>
            </a:custGeom>
            <a:blipFill>
              <a:blip r:embed="rId7">
                <a:extLst>
                  <a:ext uri="{96DAC541-7B7A-43D3-8B79-37D633B846F1}">
                    <asvg:svgBlip xmlns:asvg="http://schemas.microsoft.com/office/drawing/2016/SVG/main" r:embed="rId8"/>
                  </a:ext>
                </a:extLst>
              </a:blip>
              <a:stretch>
                <a:fillRect l="0" t="-454" r="0" b="-454"/>
              </a:stretch>
            </a:blipFill>
          </p:spPr>
        </p:sp>
        <p:sp>
          <p:nvSpPr>
            <p:cNvPr name="TextBox 9" id="9"/>
            <p:cNvSpPr txBox="true"/>
            <p:nvPr/>
          </p:nvSpPr>
          <p:spPr>
            <a:xfrm rot="0">
              <a:off x="510725" y="124530"/>
              <a:ext cx="3945933" cy="8153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Scene View (Khung Hiển Thị Khung Cảnh)</a:t>
              </a:r>
            </a:p>
          </p:txBody>
        </p:sp>
      </p:grpSp>
      <p:sp>
        <p:nvSpPr>
          <p:cNvPr name="Freeform 10" id="10"/>
          <p:cNvSpPr/>
          <p:nvPr/>
        </p:nvSpPr>
        <p:spPr>
          <a:xfrm flipH="false" flipV="false" rot="0">
            <a:off x="9515610" y="2670165"/>
            <a:ext cx="7137182" cy="3811255"/>
          </a:xfrm>
          <a:custGeom>
            <a:avLst/>
            <a:gdLst/>
            <a:ahLst/>
            <a:cxnLst/>
            <a:rect r="r" b="b" t="t" l="l"/>
            <a:pathLst>
              <a:path h="3811255" w="7137182">
                <a:moveTo>
                  <a:pt x="0" y="0"/>
                </a:moveTo>
                <a:lnTo>
                  <a:pt x="7137182" y="0"/>
                </a:lnTo>
                <a:lnTo>
                  <a:pt x="7137182" y="3811255"/>
                </a:lnTo>
                <a:lnTo>
                  <a:pt x="0" y="3811255"/>
                </a:lnTo>
                <a:lnTo>
                  <a:pt x="0" y="0"/>
                </a:lnTo>
                <a:close/>
              </a:path>
            </a:pathLst>
          </a:custGeom>
          <a:blipFill>
            <a:blip r:embed="rId9"/>
            <a:stretch>
              <a:fillRect l="0" t="0" r="0" b="0"/>
            </a:stretch>
          </a:blipFill>
        </p:spPr>
      </p:sp>
      <p:sp>
        <p:nvSpPr>
          <p:cNvPr name="TextBox 11" id="11"/>
          <p:cNvSpPr txBox="true"/>
          <p:nvPr/>
        </p:nvSpPr>
        <p:spPr>
          <a:xfrm rot="0">
            <a:off x="1226135" y="1411534"/>
            <a:ext cx="15607632" cy="606425"/>
          </a:xfrm>
          <a:prstGeom prst="rect">
            <a:avLst/>
          </a:prstGeom>
        </p:spPr>
        <p:txBody>
          <a:bodyPr anchor="t" rtlCol="false" tIns="0" lIns="0" bIns="0" rIns="0">
            <a:spAutoFit/>
          </a:bodyPr>
          <a:lstStyle/>
          <a:p>
            <a:pPr algn="just" marL="0" indent="0" lvl="0">
              <a:lnSpc>
                <a:spcPts val="4900"/>
              </a:lnSpc>
              <a:spcBef>
                <a:spcPct val="0"/>
              </a:spcBef>
            </a:pPr>
            <a:r>
              <a:rPr lang="en-US" sz="3500">
                <a:solidFill>
                  <a:srgbClr val="2E1B5B"/>
                </a:solidFill>
                <a:latin typeface="Montserrat Bold"/>
              </a:rPr>
              <a:t>2.3. CÁC GIAO DIỆN TRONG UNITY ENGINE</a:t>
            </a:r>
          </a:p>
        </p:txBody>
      </p:sp>
      <p:grpSp>
        <p:nvGrpSpPr>
          <p:cNvPr name="Group 12" id="12"/>
          <p:cNvGrpSpPr/>
          <p:nvPr/>
        </p:nvGrpSpPr>
        <p:grpSpPr>
          <a:xfrm rot="0">
            <a:off x="11221432" y="6885538"/>
            <a:ext cx="3725537" cy="826875"/>
            <a:chOff x="0" y="0"/>
            <a:chExt cx="4967383" cy="1102500"/>
          </a:xfrm>
        </p:grpSpPr>
        <p:sp>
          <p:nvSpPr>
            <p:cNvPr name="Freeform 13" id="13"/>
            <p:cNvSpPr/>
            <p:nvPr/>
          </p:nvSpPr>
          <p:spPr>
            <a:xfrm flipH="false" flipV="false" rot="0">
              <a:off x="0" y="0"/>
              <a:ext cx="4967383" cy="1102500"/>
            </a:xfrm>
            <a:custGeom>
              <a:avLst/>
              <a:gdLst/>
              <a:ahLst/>
              <a:cxnLst/>
              <a:rect r="r" b="b" t="t" l="l"/>
              <a:pathLst>
                <a:path h="1102500" w="4967383">
                  <a:moveTo>
                    <a:pt x="0" y="0"/>
                  </a:moveTo>
                  <a:lnTo>
                    <a:pt x="4967383" y="0"/>
                  </a:lnTo>
                  <a:lnTo>
                    <a:pt x="4967383" y="1102500"/>
                  </a:lnTo>
                  <a:lnTo>
                    <a:pt x="0" y="1102500"/>
                  </a:lnTo>
                  <a:lnTo>
                    <a:pt x="0" y="0"/>
                  </a:lnTo>
                  <a:close/>
                </a:path>
              </a:pathLst>
            </a:custGeom>
            <a:blipFill>
              <a:blip r:embed="rId7">
                <a:extLst>
                  <a:ext uri="{96DAC541-7B7A-43D3-8B79-37D633B846F1}">
                    <asvg:svgBlip xmlns:asvg="http://schemas.microsoft.com/office/drawing/2016/SVG/main" r:embed="rId8"/>
                  </a:ext>
                </a:extLst>
              </a:blip>
              <a:stretch>
                <a:fillRect l="0" t="-454" r="0" b="-454"/>
              </a:stretch>
            </a:blipFill>
          </p:spPr>
        </p:sp>
        <p:sp>
          <p:nvSpPr>
            <p:cNvPr name="TextBox 14" id="14"/>
            <p:cNvSpPr txBox="true"/>
            <p:nvPr/>
          </p:nvSpPr>
          <p:spPr>
            <a:xfrm rot="0">
              <a:off x="510725" y="124530"/>
              <a:ext cx="3945933" cy="8153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Game View (Khung Hiển Thị Trò Chơi)</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5471885" y="6391386"/>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51431" y="11918"/>
            <a:ext cx="4773054" cy="1162890"/>
          </a:xfrm>
          <a:custGeom>
            <a:avLst/>
            <a:gdLst/>
            <a:ahLst/>
            <a:cxnLst/>
            <a:rect r="r" b="b" t="t" l="l"/>
            <a:pathLst>
              <a:path h="1162890" w="4773054">
                <a:moveTo>
                  <a:pt x="0" y="0"/>
                </a:moveTo>
                <a:lnTo>
                  <a:pt x="4773054" y="0"/>
                </a:lnTo>
                <a:lnTo>
                  <a:pt x="4773054" y="1162890"/>
                </a:lnTo>
                <a:lnTo>
                  <a:pt x="0" y="1162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050" y="159696"/>
            <a:ext cx="4166503" cy="1015112"/>
          </a:xfrm>
          <a:custGeom>
            <a:avLst/>
            <a:gdLst/>
            <a:ahLst/>
            <a:cxnLst/>
            <a:rect r="r" b="b" t="t" l="l"/>
            <a:pathLst>
              <a:path h="1015112" w="4166503">
                <a:moveTo>
                  <a:pt x="0" y="0"/>
                </a:moveTo>
                <a:lnTo>
                  <a:pt x="4166503" y="0"/>
                </a:lnTo>
                <a:lnTo>
                  <a:pt x="4166503" y="1015112"/>
                </a:lnTo>
                <a:lnTo>
                  <a:pt x="0" y="101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2080499" y="8370666"/>
            <a:ext cx="3725537" cy="826875"/>
            <a:chOff x="0" y="0"/>
            <a:chExt cx="4967383" cy="1102500"/>
          </a:xfrm>
        </p:grpSpPr>
        <p:sp>
          <p:nvSpPr>
            <p:cNvPr name="Freeform 7" id="7"/>
            <p:cNvSpPr/>
            <p:nvPr/>
          </p:nvSpPr>
          <p:spPr>
            <a:xfrm flipH="false" flipV="false" rot="0">
              <a:off x="0" y="0"/>
              <a:ext cx="4967383" cy="1102500"/>
            </a:xfrm>
            <a:custGeom>
              <a:avLst/>
              <a:gdLst/>
              <a:ahLst/>
              <a:cxnLst/>
              <a:rect r="r" b="b" t="t" l="l"/>
              <a:pathLst>
                <a:path h="1102500" w="4967383">
                  <a:moveTo>
                    <a:pt x="0" y="0"/>
                  </a:moveTo>
                  <a:lnTo>
                    <a:pt x="4967383" y="0"/>
                  </a:lnTo>
                  <a:lnTo>
                    <a:pt x="4967383" y="1102500"/>
                  </a:lnTo>
                  <a:lnTo>
                    <a:pt x="0" y="1102500"/>
                  </a:lnTo>
                  <a:lnTo>
                    <a:pt x="0" y="0"/>
                  </a:lnTo>
                  <a:close/>
                </a:path>
              </a:pathLst>
            </a:custGeom>
            <a:blipFill>
              <a:blip r:embed="rId6">
                <a:extLst>
                  <a:ext uri="{96DAC541-7B7A-43D3-8B79-37D633B846F1}">
                    <asvg:svgBlip xmlns:asvg="http://schemas.microsoft.com/office/drawing/2016/SVG/main" r:embed="rId7"/>
                  </a:ext>
                </a:extLst>
              </a:blip>
              <a:stretch>
                <a:fillRect l="0" t="-454" r="0" b="-454"/>
              </a:stretch>
            </a:blipFill>
          </p:spPr>
        </p:sp>
        <p:sp>
          <p:nvSpPr>
            <p:cNvPr name="TextBox 8" id="8"/>
            <p:cNvSpPr txBox="true"/>
            <p:nvPr/>
          </p:nvSpPr>
          <p:spPr>
            <a:xfrm rot="0">
              <a:off x="510725" y="124530"/>
              <a:ext cx="3945933" cy="8153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Hierarchy (Danh Sách Đối Tượng)</a:t>
              </a:r>
            </a:p>
          </p:txBody>
        </p:sp>
      </p:grpSp>
      <p:grpSp>
        <p:nvGrpSpPr>
          <p:cNvPr name="Group 9" id="9"/>
          <p:cNvGrpSpPr/>
          <p:nvPr/>
        </p:nvGrpSpPr>
        <p:grpSpPr>
          <a:xfrm rot="0">
            <a:off x="7457247" y="2405090"/>
            <a:ext cx="3959726" cy="6792451"/>
            <a:chOff x="0" y="0"/>
            <a:chExt cx="5279635" cy="9056601"/>
          </a:xfrm>
        </p:grpSpPr>
        <p:sp>
          <p:nvSpPr>
            <p:cNvPr name="Freeform 10" id="10"/>
            <p:cNvSpPr/>
            <p:nvPr/>
          </p:nvSpPr>
          <p:spPr>
            <a:xfrm flipH="false" flipV="false" rot="0">
              <a:off x="156126" y="7954101"/>
              <a:ext cx="4967383" cy="1102500"/>
            </a:xfrm>
            <a:custGeom>
              <a:avLst/>
              <a:gdLst/>
              <a:ahLst/>
              <a:cxnLst/>
              <a:rect r="r" b="b" t="t" l="l"/>
              <a:pathLst>
                <a:path h="1102500" w="4967383">
                  <a:moveTo>
                    <a:pt x="0" y="0"/>
                  </a:moveTo>
                  <a:lnTo>
                    <a:pt x="4967383" y="0"/>
                  </a:lnTo>
                  <a:lnTo>
                    <a:pt x="4967383" y="1102500"/>
                  </a:lnTo>
                  <a:lnTo>
                    <a:pt x="0" y="1102500"/>
                  </a:lnTo>
                  <a:lnTo>
                    <a:pt x="0" y="0"/>
                  </a:lnTo>
                  <a:close/>
                </a:path>
              </a:pathLst>
            </a:custGeom>
            <a:blipFill>
              <a:blip r:embed="rId6">
                <a:extLst>
                  <a:ext uri="{96DAC541-7B7A-43D3-8B79-37D633B846F1}">
                    <asvg:svgBlip xmlns:asvg="http://schemas.microsoft.com/office/drawing/2016/SVG/main" r:embed="rId7"/>
                  </a:ext>
                </a:extLst>
              </a:blip>
              <a:stretch>
                <a:fillRect l="0" t="-454" r="0" b="-454"/>
              </a:stretch>
            </a:blipFill>
          </p:spPr>
        </p:sp>
        <p:sp>
          <p:nvSpPr>
            <p:cNvPr name="TextBox 11" id="11"/>
            <p:cNvSpPr txBox="true"/>
            <p:nvPr/>
          </p:nvSpPr>
          <p:spPr>
            <a:xfrm rot="0">
              <a:off x="666851" y="8078631"/>
              <a:ext cx="3945933" cy="8153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Inspector (Bảng Thuộc Tính)</a:t>
              </a:r>
            </a:p>
          </p:txBody>
        </p:sp>
        <p:sp>
          <p:nvSpPr>
            <p:cNvPr name="Freeform 12" id="12"/>
            <p:cNvSpPr/>
            <p:nvPr/>
          </p:nvSpPr>
          <p:spPr>
            <a:xfrm flipH="false" flipV="false" rot="0">
              <a:off x="0" y="0"/>
              <a:ext cx="5279635" cy="7294232"/>
            </a:xfrm>
            <a:custGeom>
              <a:avLst/>
              <a:gdLst/>
              <a:ahLst/>
              <a:cxnLst/>
              <a:rect r="r" b="b" t="t" l="l"/>
              <a:pathLst>
                <a:path h="7294232" w="5279635">
                  <a:moveTo>
                    <a:pt x="0" y="0"/>
                  </a:moveTo>
                  <a:lnTo>
                    <a:pt x="5279635" y="0"/>
                  </a:lnTo>
                  <a:lnTo>
                    <a:pt x="5279635" y="7294232"/>
                  </a:lnTo>
                  <a:lnTo>
                    <a:pt x="0" y="7294232"/>
                  </a:lnTo>
                  <a:lnTo>
                    <a:pt x="0" y="0"/>
                  </a:lnTo>
                  <a:close/>
                </a:path>
              </a:pathLst>
            </a:custGeom>
            <a:blipFill>
              <a:blip r:embed="rId8"/>
              <a:stretch>
                <a:fillRect l="0" t="0" r="0" b="0"/>
              </a:stretch>
            </a:blipFill>
          </p:spPr>
        </p:sp>
      </p:grpSp>
      <p:sp>
        <p:nvSpPr>
          <p:cNvPr name="Freeform 13" id="13"/>
          <p:cNvSpPr/>
          <p:nvPr/>
        </p:nvSpPr>
        <p:spPr>
          <a:xfrm flipH="false" flipV="false" rot="0">
            <a:off x="1516201" y="2405090"/>
            <a:ext cx="4854132" cy="5476820"/>
          </a:xfrm>
          <a:custGeom>
            <a:avLst/>
            <a:gdLst/>
            <a:ahLst/>
            <a:cxnLst/>
            <a:rect r="r" b="b" t="t" l="l"/>
            <a:pathLst>
              <a:path h="5476820" w="4854132">
                <a:moveTo>
                  <a:pt x="0" y="0"/>
                </a:moveTo>
                <a:lnTo>
                  <a:pt x="4854133" y="0"/>
                </a:lnTo>
                <a:lnTo>
                  <a:pt x="4854133" y="5476820"/>
                </a:lnTo>
                <a:lnTo>
                  <a:pt x="0" y="5476820"/>
                </a:lnTo>
                <a:lnTo>
                  <a:pt x="0" y="0"/>
                </a:lnTo>
                <a:close/>
              </a:path>
            </a:pathLst>
          </a:custGeom>
          <a:blipFill>
            <a:blip r:embed="rId9"/>
            <a:stretch>
              <a:fillRect l="0" t="0" r="0" b="0"/>
            </a:stretch>
          </a:blipFill>
        </p:spPr>
      </p:sp>
      <p:grpSp>
        <p:nvGrpSpPr>
          <p:cNvPr name="Group 14" id="14"/>
          <p:cNvGrpSpPr/>
          <p:nvPr/>
        </p:nvGrpSpPr>
        <p:grpSpPr>
          <a:xfrm rot="0">
            <a:off x="12427686" y="8455682"/>
            <a:ext cx="3342493" cy="741859"/>
            <a:chOff x="0" y="0"/>
            <a:chExt cx="4456658" cy="989145"/>
          </a:xfrm>
        </p:grpSpPr>
        <p:sp>
          <p:nvSpPr>
            <p:cNvPr name="Freeform 15" id="15"/>
            <p:cNvSpPr/>
            <p:nvPr/>
          </p:nvSpPr>
          <p:spPr>
            <a:xfrm flipH="false" flipV="false" rot="0">
              <a:off x="0" y="0"/>
              <a:ext cx="4456658" cy="989145"/>
            </a:xfrm>
            <a:custGeom>
              <a:avLst/>
              <a:gdLst/>
              <a:ahLst/>
              <a:cxnLst/>
              <a:rect r="r" b="b" t="t" l="l"/>
              <a:pathLst>
                <a:path h="989145" w="4456658">
                  <a:moveTo>
                    <a:pt x="0" y="0"/>
                  </a:moveTo>
                  <a:lnTo>
                    <a:pt x="4456658" y="0"/>
                  </a:lnTo>
                  <a:lnTo>
                    <a:pt x="4456658" y="989145"/>
                  </a:lnTo>
                  <a:lnTo>
                    <a:pt x="0" y="989145"/>
                  </a:lnTo>
                  <a:lnTo>
                    <a:pt x="0" y="0"/>
                  </a:lnTo>
                  <a:close/>
                </a:path>
              </a:pathLst>
            </a:custGeom>
            <a:blipFill>
              <a:blip r:embed="rId6">
                <a:extLst>
                  <a:ext uri="{96DAC541-7B7A-43D3-8B79-37D633B846F1}">
                    <asvg:svgBlip xmlns:asvg="http://schemas.microsoft.com/office/drawing/2016/SVG/main" r:embed="rId7"/>
                  </a:ext>
                </a:extLst>
              </a:blip>
              <a:stretch>
                <a:fillRect l="0" t="-454" r="0" b="-454"/>
              </a:stretch>
            </a:blipFill>
          </p:spPr>
        </p:sp>
        <p:sp>
          <p:nvSpPr>
            <p:cNvPr name="TextBox 16" id="16"/>
            <p:cNvSpPr txBox="true"/>
            <p:nvPr/>
          </p:nvSpPr>
          <p:spPr>
            <a:xfrm rot="0">
              <a:off x="255362" y="334080"/>
              <a:ext cx="3945933" cy="3962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Project (Dự Án)</a:t>
              </a:r>
            </a:p>
          </p:txBody>
        </p:sp>
      </p:grpSp>
      <p:sp>
        <p:nvSpPr>
          <p:cNvPr name="Freeform 17" id="17"/>
          <p:cNvSpPr/>
          <p:nvPr/>
        </p:nvSpPr>
        <p:spPr>
          <a:xfrm flipH="false" flipV="false" rot="0">
            <a:off x="12545760" y="2122913"/>
            <a:ext cx="3106345" cy="6041174"/>
          </a:xfrm>
          <a:custGeom>
            <a:avLst/>
            <a:gdLst/>
            <a:ahLst/>
            <a:cxnLst/>
            <a:rect r="r" b="b" t="t" l="l"/>
            <a:pathLst>
              <a:path h="6041174" w="3106345">
                <a:moveTo>
                  <a:pt x="0" y="0"/>
                </a:moveTo>
                <a:lnTo>
                  <a:pt x="3106345" y="0"/>
                </a:lnTo>
                <a:lnTo>
                  <a:pt x="3106345" y="6041174"/>
                </a:lnTo>
                <a:lnTo>
                  <a:pt x="0" y="6041174"/>
                </a:lnTo>
                <a:lnTo>
                  <a:pt x="0" y="0"/>
                </a:lnTo>
                <a:close/>
              </a:path>
            </a:pathLst>
          </a:custGeom>
          <a:blipFill>
            <a:blip r:embed="rId10"/>
            <a:stretch>
              <a:fillRect l="0" t="0" r="0" b="0"/>
            </a:stretch>
          </a:blipFill>
        </p:spPr>
      </p:sp>
      <p:sp>
        <p:nvSpPr>
          <p:cNvPr name="TextBox 18" id="18"/>
          <p:cNvSpPr txBox="true"/>
          <p:nvPr/>
        </p:nvSpPr>
        <p:spPr>
          <a:xfrm rot="0">
            <a:off x="1226135" y="1411534"/>
            <a:ext cx="15607632" cy="606425"/>
          </a:xfrm>
          <a:prstGeom prst="rect">
            <a:avLst/>
          </a:prstGeom>
        </p:spPr>
        <p:txBody>
          <a:bodyPr anchor="t" rtlCol="false" tIns="0" lIns="0" bIns="0" rIns="0">
            <a:spAutoFit/>
          </a:bodyPr>
          <a:lstStyle/>
          <a:p>
            <a:pPr algn="just" marL="0" indent="0" lvl="0">
              <a:lnSpc>
                <a:spcPts val="4900"/>
              </a:lnSpc>
              <a:spcBef>
                <a:spcPct val="0"/>
              </a:spcBef>
            </a:pPr>
            <a:r>
              <a:rPr lang="en-US" sz="3500">
                <a:solidFill>
                  <a:srgbClr val="2E1B5B"/>
                </a:solidFill>
                <a:latin typeface="Montserrat Bold"/>
              </a:rPr>
              <a:t>2.3. CÁC GIAO DIỆN TRONG UNITY ENGINE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6047550" y="8032468"/>
            <a:ext cx="13396040" cy="3263762"/>
          </a:xfrm>
          <a:custGeom>
            <a:avLst/>
            <a:gdLst/>
            <a:ahLst/>
            <a:cxnLst/>
            <a:rect r="r" b="b" t="t" l="l"/>
            <a:pathLst>
              <a:path h="3263762" w="13396040">
                <a:moveTo>
                  <a:pt x="0" y="0"/>
                </a:moveTo>
                <a:lnTo>
                  <a:pt x="13396040" y="0"/>
                </a:lnTo>
                <a:lnTo>
                  <a:pt x="13396040" y="3263762"/>
                </a:lnTo>
                <a:lnTo>
                  <a:pt x="0" y="32637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51431" y="11918"/>
            <a:ext cx="4773054" cy="1162890"/>
          </a:xfrm>
          <a:custGeom>
            <a:avLst/>
            <a:gdLst/>
            <a:ahLst/>
            <a:cxnLst/>
            <a:rect r="r" b="b" t="t" l="l"/>
            <a:pathLst>
              <a:path h="1162890" w="4773054">
                <a:moveTo>
                  <a:pt x="0" y="0"/>
                </a:moveTo>
                <a:lnTo>
                  <a:pt x="4773054" y="0"/>
                </a:lnTo>
                <a:lnTo>
                  <a:pt x="4773054" y="1162890"/>
                </a:lnTo>
                <a:lnTo>
                  <a:pt x="0" y="1162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7050" y="159696"/>
            <a:ext cx="4166503" cy="1015112"/>
          </a:xfrm>
          <a:custGeom>
            <a:avLst/>
            <a:gdLst/>
            <a:ahLst/>
            <a:cxnLst/>
            <a:rect r="r" b="b" t="t" l="l"/>
            <a:pathLst>
              <a:path h="1015112" w="4166503">
                <a:moveTo>
                  <a:pt x="0" y="0"/>
                </a:moveTo>
                <a:lnTo>
                  <a:pt x="4166503" y="0"/>
                </a:lnTo>
                <a:lnTo>
                  <a:pt x="4166503" y="1015112"/>
                </a:lnTo>
                <a:lnTo>
                  <a:pt x="0" y="101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142866" y="5601590"/>
            <a:ext cx="12232868" cy="5538153"/>
          </a:xfrm>
          <a:custGeom>
            <a:avLst/>
            <a:gdLst/>
            <a:ahLst/>
            <a:cxnLst/>
            <a:rect r="r" b="b" t="t" l="l"/>
            <a:pathLst>
              <a:path h="5538153" w="12232868">
                <a:moveTo>
                  <a:pt x="0" y="0"/>
                </a:moveTo>
                <a:lnTo>
                  <a:pt x="12232868" y="0"/>
                </a:lnTo>
                <a:lnTo>
                  <a:pt x="12232868" y="5538153"/>
                </a:lnTo>
                <a:lnTo>
                  <a:pt x="0" y="55381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182" y="5165724"/>
            <a:ext cx="15259727" cy="3340438"/>
          </a:xfrm>
          <a:custGeom>
            <a:avLst/>
            <a:gdLst/>
            <a:ahLst/>
            <a:cxnLst/>
            <a:rect r="r" b="b" t="t" l="l"/>
            <a:pathLst>
              <a:path h="3340438" w="15259727">
                <a:moveTo>
                  <a:pt x="0" y="0"/>
                </a:moveTo>
                <a:lnTo>
                  <a:pt x="15259727" y="0"/>
                </a:lnTo>
                <a:lnTo>
                  <a:pt x="15259727" y="3340437"/>
                </a:lnTo>
                <a:lnTo>
                  <a:pt x="0" y="3340437"/>
                </a:lnTo>
                <a:lnTo>
                  <a:pt x="0" y="0"/>
                </a:lnTo>
                <a:close/>
              </a:path>
            </a:pathLst>
          </a:custGeom>
          <a:blipFill>
            <a:blip r:embed="rId6"/>
            <a:stretch>
              <a:fillRect l="0" t="0" r="0" b="0"/>
            </a:stretch>
          </a:blipFill>
        </p:spPr>
      </p:sp>
      <p:grpSp>
        <p:nvGrpSpPr>
          <p:cNvPr name="Group 7" id="7"/>
          <p:cNvGrpSpPr/>
          <p:nvPr/>
        </p:nvGrpSpPr>
        <p:grpSpPr>
          <a:xfrm rot="0">
            <a:off x="1725182" y="4109540"/>
            <a:ext cx="3342493" cy="741859"/>
            <a:chOff x="0" y="0"/>
            <a:chExt cx="4456658" cy="989145"/>
          </a:xfrm>
        </p:grpSpPr>
        <p:sp>
          <p:nvSpPr>
            <p:cNvPr name="Freeform 8" id="8"/>
            <p:cNvSpPr/>
            <p:nvPr/>
          </p:nvSpPr>
          <p:spPr>
            <a:xfrm flipH="false" flipV="false" rot="0">
              <a:off x="0" y="0"/>
              <a:ext cx="4456658" cy="989145"/>
            </a:xfrm>
            <a:custGeom>
              <a:avLst/>
              <a:gdLst/>
              <a:ahLst/>
              <a:cxnLst/>
              <a:rect r="r" b="b" t="t" l="l"/>
              <a:pathLst>
                <a:path h="989145" w="4456658">
                  <a:moveTo>
                    <a:pt x="0" y="0"/>
                  </a:moveTo>
                  <a:lnTo>
                    <a:pt x="4456658" y="0"/>
                  </a:lnTo>
                  <a:lnTo>
                    <a:pt x="4456658" y="989145"/>
                  </a:lnTo>
                  <a:lnTo>
                    <a:pt x="0" y="989145"/>
                  </a:lnTo>
                  <a:lnTo>
                    <a:pt x="0" y="0"/>
                  </a:lnTo>
                  <a:close/>
                </a:path>
              </a:pathLst>
            </a:custGeom>
            <a:blipFill>
              <a:blip r:embed="rId7">
                <a:extLst>
                  <a:ext uri="{96DAC541-7B7A-43D3-8B79-37D633B846F1}">
                    <asvg:svgBlip xmlns:asvg="http://schemas.microsoft.com/office/drawing/2016/SVG/main" r:embed="rId8"/>
                  </a:ext>
                </a:extLst>
              </a:blip>
              <a:stretch>
                <a:fillRect l="0" t="-454" r="0" b="-454"/>
              </a:stretch>
            </a:blipFill>
          </p:spPr>
        </p:sp>
        <p:sp>
          <p:nvSpPr>
            <p:cNvPr name="TextBox 9" id="9"/>
            <p:cNvSpPr txBox="true"/>
            <p:nvPr/>
          </p:nvSpPr>
          <p:spPr>
            <a:xfrm rot="0">
              <a:off x="255362" y="277403"/>
              <a:ext cx="3945933" cy="3962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Console (Bảng Ghi Chú)</a:t>
              </a:r>
            </a:p>
          </p:txBody>
        </p:sp>
      </p:grpSp>
      <p:grpSp>
        <p:nvGrpSpPr>
          <p:cNvPr name="Group 10" id="10"/>
          <p:cNvGrpSpPr/>
          <p:nvPr/>
        </p:nvGrpSpPr>
        <p:grpSpPr>
          <a:xfrm rot="0">
            <a:off x="1725182" y="2189409"/>
            <a:ext cx="3342493" cy="741859"/>
            <a:chOff x="0" y="0"/>
            <a:chExt cx="4456658" cy="989145"/>
          </a:xfrm>
        </p:grpSpPr>
        <p:sp>
          <p:nvSpPr>
            <p:cNvPr name="Freeform 11" id="11"/>
            <p:cNvSpPr/>
            <p:nvPr/>
          </p:nvSpPr>
          <p:spPr>
            <a:xfrm flipH="false" flipV="false" rot="0">
              <a:off x="0" y="0"/>
              <a:ext cx="4456658" cy="989145"/>
            </a:xfrm>
            <a:custGeom>
              <a:avLst/>
              <a:gdLst/>
              <a:ahLst/>
              <a:cxnLst/>
              <a:rect r="r" b="b" t="t" l="l"/>
              <a:pathLst>
                <a:path h="989145" w="4456658">
                  <a:moveTo>
                    <a:pt x="0" y="0"/>
                  </a:moveTo>
                  <a:lnTo>
                    <a:pt x="4456658" y="0"/>
                  </a:lnTo>
                  <a:lnTo>
                    <a:pt x="4456658" y="989145"/>
                  </a:lnTo>
                  <a:lnTo>
                    <a:pt x="0" y="989145"/>
                  </a:lnTo>
                  <a:lnTo>
                    <a:pt x="0" y="0"/>
                  </a:lnTo>
                  <a:close/>
                </a:path>
              </a:pathLst>
            </a:custGeom>
            <a:blipFill>
              <a:blip r:embed="rId7">
                <a:extLst>
                  <a:ext uri="{96DAC541-7B7A-43D3-8B79-37D633B846F1}">
                    <asvg:svgBlip xmlns:asvg="http://schemas.microsoft.com/office/drawing/2016/SVG/main" r:embed="rId8"/>
                  </a:ext>
                </a:extLst>
              </a:blip>
              <a:stretch>
                <a:fillRect l="0" t="-454" r="0" b="-454"/>
              </a:stretch>
            </a:blipFill>
          </p:spPr>
        </p:sp>
        <p:sp>
          <p:nvSpPr>
            <p:cNvPr name="TextBox 12" id="12"/>
            <p:cNvSpPr txBox="true"/>
            <p:nvPr/>
          </p:nvSpPr>
          <p:spPr>
            <a:xfrm rot="0">
              <a:off x="255362" y="277403"/>
              <a:ext cx="3945933" cy="396240"/>
            </a:xfrm>
            <a:prstGeom prst="rect">
              <a:avLst/>
            </a:prstGeom>
          </p:spPr>
          <p:txBody>
            <a:bodyPr anchor="t" rtlCol="false" tIns="0" lIns="0" bIns="0" rIns="0">
              <a:spAutoFit/>
            </a:bodyPr>
            <a:lstStyle/>
            <a:p>
              <a:pPr algn="ctr">
                <a:lnSpc>
                  <a:spcPts val="2519"/>
                </a:lnSpc>
                <a:spcBef>
                  <a:spcPct val="0"/>
                </a:spcBef>
              </a:pPr>
              <a:r>
                <a:rPr lang="en-US" sz="1799">
                  <a:solidFill>
                    <a:srgbClr val="FEFDFE"/>
                  </a:solidFill>
                  <a:latin typeface="Montserrat"/>
                </a:rPr>
                <a:t>Toolbar (Thanh Công Cụ)</a:t>
              </a:r>
            </a:p>
          </p:txBody>
        </p:sp>
      </p:grpSp>
      <p:sp>
        <p:nvSpPr>
          <p:cNvPr name="Freeform 13" id="13"/>
          <p:cNvSpPr/>
          <p:nvPr/>
        </p:nvSpPr>
        <p:spPr>
          <a:xfrm flipH="false" flipV="false" rot="0">
            <a:off x="650470" y="3245593"/>
            <a:ext cx="16758962" cy="549622"/>
          </a:xfrm>
          <a:custGeom>
            <a:avLst/>
            <a:gdLst/>
            <a:ahLst/>
            <a:cxnLst/>
            <a:rect r="r" b="b" t="t" l="l"/>
            <a:pathLst>
              <a:path h="549622" w="16758962">
                <a:moveTo>
                  <a:pt x="0" y="0"/>
                </a:moveTo>
                <a:lnTo>
                  <a:pt x="16758962" y="0"/>
                </a:lnTo>
                <a:lnTo>
                  <a:pt x="16758962" y="549622"/>
                </a:lnTo>
                <a:lnTo>
                  <a:pt x="0" y="549622"/>
                </a:lnTo>
                <a:lnTo>
                  <a:pt x="0" y="0"/>
                </a:lnTo>
                <a:close/>
              </a:path>
            </a:pathLst>
          </a:custGeom>
          <a:blipFill>
            <a:blip r:embed="rId9"/>
            <a:stretch>
              <a:fillRect l="0" t="0" r="0" b="0"/>
            </a:stretch>
          </a:blipFill>
        </p:spPr>
      </p:sp>
      <p:sp>
        <p:nvSpPr>
          <p:cNvPr name="TextBox 14" id="14"/>
          <p:cNvSpPr txBox="true"/>
          <p:nvPr/>
        </p:nvSpPr>
        <p:spPr>
          <a:xfrm rot="0">
            <a:off x="1226135" y="1411534"/>
            <a:ext cx="15607632" cy="606425"/>
          </a:xfrm>
          <a:prstGeom prst="rect">
            <a:avLst/>
          </a:prstGeom>
        </p:spPr>
        <p:txBody>
          <a:bodyPr anchor="t" rtlCol="false" tIns="0" lIns="0" bIns="0" rIns="0">
            <a:spAutoFit/>
          </a:bodyPr>
          <a:lstStyle/>
          <a:p>
            <a:pPr algn="just" marL="0" indent="0" lvl="0">
              <a:lnSpc>
                <a:spcPts val="4900"/>
              </a:lnSpc>
              <a:spcBef>
                <a:spcPct val="0"/>
              </a:spcBef>
            </a:pPr>
            <a:r>
              <a:rPr lang="en-US" sz="3500">
                <a:solidFill>
                  <a:srgbClr val="2E1B5B"/>
                </a:solidFill>
                <a:latin typeface="Montserrat Bold"/>
              </a:rPr>
              <a:t>2.3. CÁC GIAO DIỆN TRONG UNITY ENGINE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3EDEA"/>
        </a:solidFill>
      </p:bgPr>
    </p:bg>
    <p:spTree>
      <p:nvGrpSpPr>
        <p:cNvPr id="1" name=""/>
        <p:cNvGrpSpPr/>
        <p:nvPr/>
      </p:nvGrpSpPr>
      <p:grpSpPr>
        <a:xfrm>
          <a:off x="0" y="0"/>
          <a:ext cx="0" cy="0"/>
          <a:chOff x="0" y="0"/>
          <a:chExt cx="0" cy="0"/>
        </a:xfrm>
      </p:grpSpPr>
      <p:sp>
        <p:nvSpPr>
          <p:cNvPr name="Freeform 2" id="2"/>
          <p:cNvSpPr/>
          <p:nvPr/>
        </p:nvSpPr>
        <p:spPr>
          <a:xfrm flipH="false" flipV="false" rot="0">
            <a:off x="-364811" y="8673126"/>
            <a:ext cx="9326406" cy="1780496"/>
          </a:xfrm>
          <a:custGeom>
            <a:avLst/>
            <a:gdLst/>
            <a:ahLst/>
            <a:cxnLst/>
            <a:rect r="r" b="b" t="t" l="l"/>
            <a:pathLst>
              <a:path h="1780496" w="9326406">
                <a:moveTo>
                  <a:pt x="0" y="0"/>
                </a:moveTo>
                <a:lnTo>
                  <a:pt x="9326405" y="0"/>
                </a:lnTo>
                <a:lnTo>
                  <a:pt x="9326405"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61594" y="8673126"/>
            <a:ext cx="9326406" cy="1780496"/>
          </a:xfrm>
          <a:custGeom>
            <a:avLst/>
            <a:gdLst/>
            <a:ahLst/>
            <a:cxnLst/>
            <a:rect r="r" b="b" t="t" l="l"/>
            <a:pathLst>
              <a:path h="1780496" w="9326406">
                <a:moveTo>
                  <a:pt x="0" y="0"/>
                </a:moveTo>
                <a:lnTo>
                  <a:pt x="9326406" y="0"/>
                </a:lnTo>
                <a:lnTo>
                  <a:pt x="9326406" y="1780495"/>
                </a:lnTo>
                <a:lnTo>
                  <a:pt x="0" y="1780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746724" y="382251"/>
            <a:ext cx="1845639" cy="1988141"/>
          </a:xfrm>
          <a:prstGeom prst="rect">
            <a:avLst/>
          </a:prstGeom>
        </p:spPr>
      </p:pic>
      <p:sp>
        <p:nvSpPr>
          <p:cNvPr name="TextBox 5" id="5"/>
          <p:cNvSpPr txBox="true"/>
          <p:nvPr/>
        </p:nvSpPr>
        <p:spPr>
          <a:xfrm rot="0">
            <a:off x="3901102" y="1300122"/>
            <a:ext cx="10603936" cy="606425"/>
          </a:xfrm>
          <a:prstGeom prst="rect">
            <a:avLst/>
          </a:prstGeom>
        </p:spPr>
        <p:txBody>
          <a:bodyPr anchor="t" rtlCol="false" tIns="0" lIns="0" bIns="0" rIns="0">
            <a:spAutoFit/>
          </a:bodyPr>
          <a:lstStyle/>
          <a:p>
            <a:pPr marL="0" indent="0" lvl="0">
              <a:lnSpc>
                <a:spcPts val="4900"/>
              </a:lnSpc>
              <a:spcBef>
                <a:spcPct val="0"/>
              </a:spcBef>
            </a:pPr>
            <a:r>
              <a:rPr lang="en-US" sz="3500">
                <a:solidFill>
                  <a:srgbClr val="2E1B5B"/>
                </a:solidFill>
                <a:latin typeface="Montserrat Bold"/>
              </a:rPr>
              <a:t>2.4. CÁC THÀNH PHẦN TRONG UNITY ENGINE</a:t>
            </a:r>
          </a:p>
        </p:txBody>
      </p:sp>
      <p:sp>
        <p:nvSpPr>
          <p:cNvPr name="Freeform 6" id="6"/>
          <p:cNvSpPr/>
          <p:nvPr/>
        </p:nvSpPr>
        <p:spPr>
          <a:xfrm flipH="false" flipV="false" rot="0">
            <a:off x="16326323" y="4454191"/>
            <a:ext cx="7315200" cy="1396538"/>
          </a:xfrm>
          <a:custGeom>
            <a:avLst/>
            <a:gdLst/>
            <a:ahLst/>
            <a:cxnLst/>
            <a:rect r="r" b="b" t="t" l="l"/>
            <a:pathLst>
              <a:path h="1396538" w="7315200">
                <a:moveTo>
                  <a:pt x="0" y="0"/>
                </a:moveTo>
                <a:lnTo>
                  <a:pt x="7315200" y="0"/>
                </a:lnTo>
                <a:lnTo>
                  <a:pt x="7315200" y="1396538"/>
                </a:lnTo>
                <a:lnTo>
                  <a:pt x="0" y="13965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088198" y="6793049"/>
            <a:ext cx="1760480" cy="1366773"/>
          </a:xfrm>
          <a:custGeom>
            <a:avLst/>
            <a:gdLst/>
            <a:ahLst/>
            <a:cxnLst/>
            <a:rect r="r" b="b" t="t" l="l"/>
            <a:pathLst>
              <a:path h="1366773" w="1760480">
                <a:moveTo>
                  <a:pt x="0" y="0"/>
                </a:moveTo>
                <a:lnTo>
                  <a:pt x="1760481" y="0"/>
                </a:lnTo>
                <a:lnTo>
                  <a:pt x="1760481" y="1366773"/>
                </a:lnTo>
                <a:lnTo>
                  <a:pt x="0" y="13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035435" y="2167372"/>
            <a:ext cx="7407319" cy="2128256"/>
            <a:chOff x="0" y="0"/>
            <a:chExt cx="16254083" cy="4670090"/>
          </a:xfrm>
        </p:grpSpPr>
        <p:sp>
          <p:nvSpPr>
            <p:cNvPr name="Freeform 9" id="9"/>
            <p:cNvSpPr/>
            <p:nvPr/>
          </p:nvSpPr>
          <p:spPr>
            <a:xfrm flipH="false" flipV="false" rot="0">
              <a:off x="0" y="0"/>
              <a:ext cx="16254082" cy="4670090"/>
            </a:xfrm>
            <a:custGeom>
              <a:avLst/>
              <a:gdLst/>
              <a:ahLst/>
              <a:cxnLst/>
              <a:rect r="r" b="b" t="t" l="l"/>
              <a:pathLst>
                <a:path h="4670090" w="16254082">
                  <a:moveTo>
                    <a:pt x="16254082" y="439420"/>
                  </a:moveTo>
                  <a:lnTo>
                    <a:pt x="16254082" y="2983529"/>
                  </a:lnTo>
                  <a:cubicBezTo>
                    <a:pt x="16254082" y="3226100"/>
                    <a:pt x="16057232" y="3422950"/>
                    <a:pt x="15814663" y="3422950"/>
                  </a:cubicBezTo>
                  <a:lnTo>
                    <a:pt x="1780540" y="3422950"/>
                  </a:lnTo>
                  <a:cubicBezTo>
                    <a:pt x="1925320" y="3849669"/>
                    <a:pt x="2146300" y="4252259"/>
                    <a:pt x="2298700" y="4670090"/>
                  </a:cubicBezTo>
                  <a:cubicBezTo>
                    <a:pt x="2123440" y="4416090"/>
                    <a:pt x="1510030" y="3900469"/>
                    <a:pt x="1162050" y="3422950"/>
                  </a:cubicBezTo>
                  <a:lnTo>
                    <a:pt x="439420" y="3422950"/>
                  </a:lnTo>
                  <a:cubicBezTo>
                    <a:pt x="196850" y="3422950"/>
                    <a:pt x="0" y="3226100"/>
                    <a:pt x="0" y="2983530"/>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10" id="10"/>
          <p:cNvSpPr/>
          <p:nvPr/>
        </p:nvSpPr>
        <p:spPr>
          <a:xfrm flipH="false" flipV="false" rot="0">
            <a:off x="1199287" y="2381202"/>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411897" y="2428827"/>
            <a:ext cx="5635707" cy="104457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GameObject</a:t>
            </a:r>
            <a:r>
              <a:rPr lang="en-US" sz="2000">
                <a:solidFill>
                  <a:srgbClr val="2E1B5B"/>
                </a:solidFill>
                <a:latin typeface="Montserrat"/>
              </a:rPr>
              <a:t>: dùng để chỉ những đối tượng cụ thể trong game, có thể là bất kỳ một nhân vật hay đồ vật nào đó g trong trò chơi.</a:t>
            </a:r>
          </a:p>
        </p:txBody>
      </p:sp>
      <p:grpSp>
        <p:nvGrpSpPr>
          <p:cNvPr name="Group 12" id="12"/>
          <p:cNvGrpSpPr/>
          <p:nvPr/>
        </p:nvGrpSpPr>
        <p:grpSpPr>
          <a:xfrm rot="0">
            <a:off x="8680879" y="2167372"/>
            <a:ext cx="8906998" cy="2286164"/>
            <a:chOff x="0" y="0"/>
            <a:chExt cx="19544869" cy="5016591"/>
          </a:xfrm>
        </p:grpSpPr>
        <p:sp>
          <p:nvSpPr>
            <p:cNvPr name="Freeform 13" id="13"/>
            <p:cNvSpPr/>
            <p:nvPr/>
          </p:nvSpPr>
          <p:spPr>
            <a:xfrm flipH="false" flipV="false" rot="0">
              <a:off x="0" y="0"/>
              <a:ext cx="19544869" cy="5016591"/>
            </a:xfrm>
            <a:custGeom>
              <a:avLst/>
              <a:gdLst/>
              <a:ahLst/>
              <a:cxnLst/>
              <a:rect r="r" b="b" t="t" l="l"/>
              <a:pathLst>
                <a:path h="5016591" w="19544869">
                  <a:moveTo>
                    <a:pt x="19544869" y="439420"/>
                  </a:moveTo>
                  <a:lnTo>
                    <a:pt x="19544869" y="3330031"/>
                  </a:lnTo>
                  <a:cubicBezTo>
                    <a:pt x="19544869" y="3572601"/>
                    <a:pt x="19348019" y="3769451"/>
                    <a:pt x="19105449" y="3769451"/>
                  </a:cubicBezTo>
                  <a:lnTo>
                    <a:pt x="1780540" y="3769451"/>
                  </a:lnTo>
                  <a:cubicBezTo>
                    <a:pt x="1925320" y="4196171"/>
                    <a:pt x="2146300" y="4598761"/>
                    <a:pt x="2298700" y="5016591"/>
                  </a:cubicBezTo>
                  <a:cubicBezTo>
                    <a:pt x="2123440" y="4762591"/>
                    <a:pt x="1510030" y="4246971"/>
                    <a:pt x="1162050" y="3769451"/>
                  </a:cubicBezTo>
                  <a:lnTo>
                    <a:pt x="439420" y="3769451"/>
                  </a:lnTo>
                  <a:cubicBezTo>
                    <a:pt x="196850" y="3769451"/>
                    <a:pt x="0" y="3572601"/>
                    <a:pt x="0" y="3330032"/>
                  </a:cubicBezTo>
                  <a:lnTo>
                    <a:pt x="0" y="439420"/>
                  </a:lnTo>
                  <a:cubicBezTo>
                    <a:pt x="0" y="196850"/>
                    <a:pt x="196850" y="0"/>
                    <a:pt x="439420" y="0"/>
                  </a:cubicBezTo>
                  <a:lnTo>
                    <a:pt x="19105449" y="0"/>
                  </a:lnTo>
                  <a:cubicBezTo>
                    <a:pt x="19348019" y="0"/>
                    <a:pt x="19544869" y="196850"/>
                    <a:pt x="19544869" y="439420"/>
                  </a:cubicBezTo>
                  <a:close/>
                </a:path>
              </a:pathLst>
            </a:custGeom>
            <a:solidFill>
              <a:srgbClr val="F0F9FF"/>
            </a:solidFill>
          </p:spPr>
        </p:sp>
      </p:grpSp>
      <p:sp>
        <p:nvSpPr>
          <p:cNvPr name="Freeform 14" id="14"/>
          <p:cNvSpPr/>
          <p:nvPr/>
        </p:nvSpPr>
        <p:spPr>
          <a:xfrm flipH="false" flipV="false" rot="0">
            <a:off x="8961594" y="2424064"/>
            <a:ext cx="970188" cy="970188"/>
          </a:xfrm>
          <a:custGeom>
            <a:avLst/>
            <a:gdLst/>
            <a:ahLst/>
            <a:cxnLst/>
            <a:rect r="r" b="b" t="t" l="l"/>
            <a:pathLst>
              <a:path h="970188" w="970188">
                <a:moveTo>
                  <a:pt x="0" y="0"/>
                </a:moveTo>
                <a:lnTo>
                  <a:pt x="970189" y="0"/>
                </a:lnTo>
                <a:lnTo>
                  <a:pt x="970189" y="970189"/>
                </a:lnTo>
                <a:lnTo>
                  <a:pt x="0" y="9701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0174205" y="2471689"/>
            <a:ext cx="6741063" cy="104457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Component</a:t>
            </a:r>
            <a:r>
              <a:rPr lang="en-US" sz="2000">
                <a:solidFill>
                  <a:srgbClr val="2E1B5B"/>
                </a:solidFill>
                <a:latin typeface="Montserrat"/>
              </a:rPr>
              <a:t>: là các phần mở rộng của GameObject, chứa dữ liệu và logic. Ví dụ, Transform Component xác định vị trí, quay và tỉ lệ của một GameObject.</a:t>
            </a:r>
          </a:p>
        </p:txBody>
      </p:sp>
      <p:grpSp>
        <p:nvGrpSpPr>
          <p:cNvPr name="Group 16" id="16"/>
          <p:cNvGrpSpPr/>
          <p:nvPr/>
        </p:nvGrpSpPr>
        <p:grpSpPr>
          <a:xfrm rot="0">
            <a:off x="1028700" y="4453536"/>
            <a:ext cx="7407319" cy="2072813"/>
            <a:chOff x="0" y="0"/>
            <a:chExt cx="16254083" cy="4548431"/>
          </a:xfrm>
        </p:grpSpPr>
        <p:sp>
          <p:nvSpPr>
            <p:cNvPr name="Freeform 17" id="17"/>
            <p:cNvSpPr/>
            <p:nvPr/>
          </p:nvSpPr>
          <p:spPr>
            <a:xfrm flipH="false" flipV="false" rot="0">
              <a:off x="0" y="0"/>
              <a:ext cx="16254082" cy="4548431"/>
            </a:xfrm>
            <a:custGeom>
              <a:avLst/>
              <a:gdLst/>
              <a:ahLst/>
              <a:cxnLst/>
              <a:rect r="r" b="b" t="t" l="l"/>
              <a:pathLst>
                <a:path h="4548431" w="16254082">
                  <a:moveTo>
                    <a:pt x="16254082" y="439420"/>
                  </a:moveTo>
                  <a:lnTo>
                    <a:pt x="16254082" y="2861870"/>
                  </a:lnTo>
                  <a:cubicBezTo>
                    <a:pt x="16254082" y="3104441"/>
                    <a:pt x="16057232" y="3301291"/>
                    <a:pt x="15814663" y="3301291"/>
                  </a:cubicBezTo>
                  <a:lnTo>
                    <a:pt x="1780540" y="3301291"/>
                  </a:lnTo>
                  <a:cubicBezTo>
                    <a:pt x="1925320" y="3728010"/>
                    <a:pt x="2146300" y="4130601"/>
                    <a:pt x="2298700" y="4548431"/>
                  </a:cubicBezTo>
                  <a:cubicBezTo>
                    <a:pt x="2123440" y="4294431"/>
                    <a:pt x="1510030" y="3778810"/>
                    <a:pt x="1162050" y="3301291"/>
                  </a:cubicBezTo>
                  <a:lnTo>
                    <a:pt x="439420" y="3301291"/>
                  </a:lnTo>
                  <a:cubicBezTo>
                    <a:pt x="196850" y="3301291"/>
                    <a:pt x="0" y="3104441"/>
                    <a:pt x="0" y="2861871"/>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18" id="18"/>
          <p:cNvSpPr/>
          <p:nvPr/>
        </p:nvSpPr>
        <p:spPr>
          <a:xfrm flipH="false" flipV="false" rot="0">
            <a:off x="1192552" y="4667366"/>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2405162" y="4686416"/>
            <a:ext cx="5725941" cy="104457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Scene</a:t>
            </a:r>
            <a:r>
              <a:rPr lang="en-US" sz="2000">
                <a:solidFill>
                  <a:srgbClr val="2E1B5B"/>
                </a:solidFill>
                <a:latin typeface="Montserrat"/>
              </a:rPr>
              <a:t>: Là thành phần không thể thiếu trong game, chứa các vật thể tương tác với thế giới, bao gồm cả Player của chúng ta.</a:t>
            </a:r>
          </a:p>
        </p:txBody>
      </p:sp>
      <p:grpSp>
        <p:nvGrpSpPr>
          <p:cNvPr name="Group 20" id="20"/>
          <p:cNvGrpSpPr/>
          <p:nvPr/>
        </p:nvGrpSpPr>
        <p:grpSpPr>
          <a:xfrm rot="0">
            <a:off x="1035435" y="6621599"/>
            <a:ext cx="7407319" cy="2776137"/>
            <a:chOff x="0" y="0"/>
            <a:chExt cx="16254083" cy="6091753"/>
          </a:xfrm>
        </p:grpSpPr>
        <p:sp>
          <p:nvSpPr>
            <p:cNvPr name="Freeform 21" id="21"/>
            <p:cNvSpPr/>
            <p:nvPr/>
          </p:nvSpPr>
          <p:spPr>
            <a:xfrm flipH="false" flipV="false" rot="0">
              <a:off x="0" y="0"/>
              <a:ext cx="16254082" cy="6091753"/>
            </a:xfrm>
            <a:custGeom>
              <a:avLst/>
              <a:gdLst/>
              <a:ahLst/>
              <a:cxnLst/>
              <a:rect r="r" b="b" t="t" l="l"/>
              <a:pathLst>
                <a:path h="6091753" w="16254082">
                  <a:moveTo>
                    <a:pt x="16254082" y="439420"/>
                  </a:moveTo>
                  <a:lnTo>
                    <a:pt x="16254082" y="4405193"/>
                  </a:lnTo>
                  <a:cubicBezTo>
                    <a:pt x="16254082" y="4647763"/>
                    <a:pt x="16057232" y="4844613"/>
                    <a:pt x="15814663" y="4844613"/>
                  </a:cubicBezTo>
                  <a:lnTo>
                    <a:pt x="1780540" y="4844613"/>
                  </a:lnTo>
                  <a:cubicBezTo>
                    <a:pt x="1925320" y="5271333"/>
                    <a:pt x="2146300" y="5673923"/>
                    <a:pt x="2298700" y="6091753"/>
                  </a:cubicBezTo>
                  <a:cubicBezTo>
                    <a:pt x="2123440" y="5837753"/>
                    <a:pt x="1510030" y="5322133"/>
                    <a:pt x="1162050" y="4844613"/>
                  </a:cubicBezTo>
                  <a:lnTo>
                    <a:pt x="439420" y="4844613"/>
                  </a:lnTo>
                  <a:cubicBezTo>
                    <a:pt x="196850" y="4844613"/>
                    <a:pt x="0" y="4647763"/>
                    <a:pt x="0" y="4405194"/>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22" id="22"/>
          <p:cNvSpPr/>
          <p:nvPr/>
        </p:nvSpPr>
        <p:spPr>
          <a:xfrm flipH="false" flipV="false" rot="0">
            <a:off x="1199287" y="6997354"/>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2435246" y="6888042"/>
            <a:ext cx="5725941" cy="2101850"/>
          </a:xfrm>
          <a:prstGeom prst="rect">
            <a:avLst/>
          </a:prstGeom>
        </p:spPr>
        <p:txBody>
          <a:bodyPr anchor="t" rtlCol="false" tIns="0" lIns="0" bIns="0" rIns="0">
            <a:spAutoFit/>
          </a:bodyPr>
          <a:lstStyle/>
          <a:p>
            <a:pPr algn="just">
              <a:lnSpc>
                <a:spcPts val="2800"/>
              </a:lnSpc>
            </a:pPr>
            <a:r>
              <a:rPr lang="en-US" sz="2000">
                <a:solidFill>
                  <a:srgbClr val="2E1B5B"/>
                </a:solidFill>
                <a:latin typeface="Montserrat Bold"/>
              </a:rPr>
              <a:t>Prefab</a:t>
            </a:r>
            <a:r>
              <a:rPr lang="en-US" sz="2000">
                <a:solidFill>
                  <a:srgbClr val="2E1B5B"/>
                </a:solidFill>
                <a:latin typeface="Montserrat"/>
              </a:rPr>
              <a:t>: dùng để chỉ các đối tượng giống nhau có trong game, chỉ cần thực hiện thao tác khởi tạo lại các giá trị trong vị trí cùng các tỷ lệ biến dạng hay góc quay từ đối tượng ban đầu.</a:t>
            </a:r>
          </a:p>
          <a:p>
            <a:pPr algn="just">
              <a:lnSpc>
                <a:spcPts val="2800"/>
              </a:lnSpc>
              <a:spcBef>
                <a:spcPct val="0"/>
              </a:spcBef>
            </a:pPr>
          </a:p>
        </p:txBody>
      </p:sp>
      <p:grpSp>
        <p:nvGrpSpPr>
          <p:cNvPr name="Group 24" id="24"/>
          <p:cNvGrpSpPr/>
          <p:nvPr/>
        </p:nvGrpSpPr>
        <p:grpSpPr>
          <a:xfrm rot="0">
            <a:off x="8680879" y="4453536"/>
            <a:ext cx="7407319" cy="2072813"/>
            <a:chOff x="0" y="0"/>
            <a:chExt cx="16254083" cy="4548431"/>
          </a:xfrm>
        </p:grpSpPr>
        <p:sp>
          <p:nvSpPr>
            <p:cNvPr name="Freeform 25" id="25"/>
            <p:cNvSpPr/>
            <p:nvPr/>
          </p:nvSpPr>
          <p:spPr>
            <a:xfrm flipH="false" flipV="false" rot="0">
              <a:off x="0" y="0"/>
              <a:ext cx="16254082" cy="4548431"/>
            </a:xfrm>
            <a:custGeom>
              <a:avLst/>
              <a:gdLst/>
              <a:ahLst/>
              <a:cxnLst/>
              <a:rect r="r" b="b" t="t" l="l"/>
              <a:pathLst>
                <a:path h="4548431" w="16254082">
                  <a:moveTo>
                    <a:pt x="16254082" y="439420"/>
                  </a:moveTo>
                  <a:lnTo>
                    <a:pt x="16254082" y="2861870"/>
                  </a:lnTo>
                  <a:cubicBezTo>
                    <a:pt x="16254082" y="3104441"/>
                    <a:pt x="16057232" y="3301291"/>
                    <a:pt x="15814663" y="3301291"/>
                  </a:cubicBezTo>
                  <a:lnTo>
                    <a:pt x="1780540" y="3301291"/>
                  </a:lnTo>
                  <a:cubicBezTo>
                    <a:pt x="1925320" y="3728010"/>
                    <a:pt x="2146300" y="4130601"/>
                    <a:pt x="2298700" y="4548431"/>
                  </a:cubicBezTo>
                  <a:cubicBezTo>
                    <a:pt x="2123440" y="4294431"/>
                    <a:pt x="1510030" y="3778810"/>
                    <a:pt x="1162050" y="3301291"/>
                  </a:cubicBezTo>
                  <a:lnTo>
                    <a:pt x="439420" y="3301291"/>
                  </a:lnTo>
                  <a:cubicBezTo>
                    <a:pt x="196850" y="3301291"/>
                    <a:pt x="0" y="3104441"/>
                    <a:pt x="0" y="2861871"/>
                  </a:cubicBezTo>
                  <a:lnTo>
                    <a:pt x="0" y="439420"/>
                  </a:lnTo>
                  <a:cubicBezTo>
                    <a:pt x="0" y="196850"/>
                    <a:pt x="196850" y="0"/>
                    <a:pt x="439420" y="0"/>
                  </a:cubicBezTo>
                  <a:lnTo>
                    <a:pt x="15814663" y="0"/>
                  </a:lnTo>
                  <a:cubicBezTo>
                    <a:pt x="16057232" y="0"/>
                    <a:pt x="16254082" y="196850"/>
                    <a:pt x="16254082" y="439420"/>
                  </a:cubicBezTo>
                  <a:close/>
                </a:path>
              </a:pathLst>
            </a:custGeom>
            <a:solidFill>
              <a:srgbClr val="F0F9FF"/>
            </a:solidFill>
          </p:spPr>
        </p:sp>
      </p:grpSp>
      <p:sp>
        <p:nvSpPr>
          <p:cNvPr name="Freeform 26" id="26"/>
          <p:cNvSpPr/>
          <p:nvPr/>
        </p:nvSpPr>
        <p:spPr>
          <a:xfrm flipH="false" flipV="false" rot="0">
            <a:off x="8844731" y="4667366"/>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7" id="27"/>
          <p:cNvSpPr txBox="true"/>
          <p:nvPr/>
        </p:nvSpPr>
        <p:spPr>
          <a:xfrm rot="0">
            <a:off x="10057341" y="4686416"/>
            <a:ext cx="5725941" cy="1044575"/>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Script</a:t>
            </a:r>
            <a:r>
              <a:rPr lang="en-US" sz="2000">
                <a:solidFill>
                  <a:srgbClr val="2E1B5B"/>
                </a:solidFill>
                <a:latin typeface="Montserrat"/>
              </a:rPr>
              <a:t>: Thể hiện một tập tin chứa các đoạn mã nguồn, dùng để khởi tạo và xử lý các đối tượng trong game.</a:t>
            </a:r>
          </a:p>
        </p:txBody>
      </p:sp>
      <p:grpSp>
        <p:nvGrpSpPr>
          <p:cNvPr name="Group 28" id="28"/>
          <p:cNvGrpSpPr/>
          <p:nvPr/>
        </p:nvGrpSpPr>
        <p:grpSpPr>
          <a:xfrm rot="0">
            <a:off x="8709454" y="6793049"/>
            <a:ext cx="7073828" cy="2196843"/>
            <a:chOff x="0" y="0"/>
            <a:chExt cx="15522294" cy="4820592"/>
          </a:xfrm>
        </p:grpSpPr>
        <p:sp>
          <p:nvSpPr>
            <p:cNvPr name="Freeform 29" id="29"/>
            <p:cNvSpPr/>
            <p:nvPr/>
          </p:nvSpPr>
          <p:spPr>
            <a:xfrm flipH="false" flipV="false" rot="0">
              <a:off x="0" y="0"/>
              <a:ext cx="15522294" cy="4820592"/>
            </a:xfrm>
            <a:custGeom>
              <a:avLst/>
              <a:gdLst/>
              <a:ahLst/>
              <a:cxnLst/>
              <a:rect r="r" b="b" t="t" l="l"/>
              <a:pathLst>
                <a:path h="4820592" w="15522294">
                  <a:moveTo>
                    <a:pt x="15522294" y="439420"/>
                  </a:moveTo>
                  <a:lnTo>
                    <a:pt x="15522294" y="3134032"/>
                  </a:lnTo>
                  <a:cubicBezTo>
                    <a:pt x="15522294" y="3376602"/>
                    <a:pt x="15325444" y="3573452"/>
                    <a:pt x="15082873" y="3573452"/>
                  </a:cubicBezTo>
                  <a:lnTo>
                    <a:pt x="1780540" y="3573452"/>
                  </a:lnTo>
                  <a:cubicBezTo>
                    <a:pt x="1925320" y="4000172"/>
                    <a:pt x="2146300" y="4402762"/>
                    <a:pt x="2298700" y="4820592"/>
                  </a:cubicBezTo>
                  <a:cubicBezTo>
                    <a:pt x="2123440" y="4566592"/>
                    <a:pt x="1510030" y="4050972"/>
                    <a:pt x="1162050" y="3573452"/>
                  </a:cubicBezTo>
                  <a:lnTo>
                    <a:pt x="439420" y="3573452"/>
                  </a:lnTo>
                  <a:cubicBezTo>
                    <a:pt x="196850" y="3573452"/>
                    <a:pt x="0" y="3376602"/>
                    <a:pt x="0" y="3134033"/>
                  </a:cubicBezTo>
                  <a:lnTo>
                    <a:pt x="0" y="439420"/>
                  </a:lnTo>
                  <a:cubicBezTo>
                    <a:pt x="0" y="196850"/>
                    <a:pt x="196850" y="0"/>
                    <a:pt x="439420" y="0"/>
                  </a:cubicBezTo>
                  <a:lnTo>
                    <a:pt x="15082873" y="0"/>
                  </a:lnTo>
                  <a:cubicBezTo>
                    <a:pt x="15325444" y="0"/>
                    <a:pt x="15522294" y="196850"/>
                    <a:pt x="15522294" y="439420"/>
                  </a:cubicBezTo>
                  <a:close/>
                </a:path>
              </a:pathLst>
            </a:custGeom>
            <a:solidFill>
              <a:srgbClr val="F0F9FF"/>
            </a:solidFill>
          </p:spPr>
        </p:sp>
      </p:grpSp>
      <p:sp>
        <p:nvSpPr>
          <p:cNvPr name="Freeform 30" id="30"/>
          <p:cNvSpPr/>
          <p:nvPr/>
        </p:nvSpPr>
        <p:spPr>
          <a:xfrm flipH="false" flipV="false" rot="0">
            <a:off x="8873306" y="7006879"/>
            <a:ext cx="970188" cy="970188"/>
          </a:xfrm>
          <a:custGeom>
            <a:avLst/>
            <a:gdLst/>
            <a:ahLst/>
            <a:cxnLst/>
            <a:rect r="r" b="b" t="t" l="l"/>
            <a:pathLst>
              <a:path h="970188" w="970188">
                <a:moveTo>
                  <a:pt x="0" y="0"/>
                </a:moveTo>
                <a:lnTo>
                  <a:pt x="970188" y="0"/>
                </a:lnTo>
                <a:lnTo>
                  <a:pt x="970188" y="970188"/>
                </a:lnTo>
                <a:lnTo>
                  <a:pt x="0" y="9701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0085916" y="7025929"/>
            <a:ext cx="5229658" cy="1397000"/>
          </a:xfrm>
          <a:prstGeom prst="rect">
            <a:avLst/>
          </a:prstGeom>
        </p:spPr>
        <p:txBody>
          <a:bodyPr anchor="t" rtlCol="false" tIns="0" lIns="0" bIns="0" rIns="0">
            <a:spAutoFit/>
          </a:bodyPr>
          <a:lstStyle/>
          <a:p>
            <a:pPr algn="just">
              <a:lnSpc>
                <a:spcPts val="2800"/>
              </a:lnSpc>
              <a:spcBef>
                <a:spcPct val="0"/>
              </a:spcBef>
            </a:pPr>
            <a:r>
              <a:rPr lang="en-US" sz="2000">
                <a:solidFill>
                  <a:srgbClr val="2E1B5B"/>
                </a:solidFill>
                <a:latin typeface="Montserrat Bold"/>
              </a:rPr>
              <a:t>Physics</a:t>
            </a:r>
            <a:r>
              <a:rPr lang="en-US" sz="2000">
                <a:solidFill>
                  <a:srgbClr val="2E1B5B"/>
                </a:solidFill>
                <a:latin typeface="Montserrat"/>
              </a:rPr>
              <a:t>: là hệ thống xử lý vật lý trong Unity, giúp xử lý va chạm, chuyển động và tương tác với vật thể.</a:t>
            </a:r>
          </a:p>
          <a:p>
            <a:pPr algn="just">
              <a:lnSpc>
                <a:spcPts val="28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DAF3BIr2Q38</dc:identifier>
  <dcterms:modified xsi:type="dcterms:W3CDTF">2011-08-01T06:04:30Z</dcterms:modified>
  <cp:revision>1</cp:revision>
  <dc:title>Báo cáo cuối kì Game - Nhóm 6</dc:title>
</cp:coreProperties>
</file>